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layout3.xml" ContentType="application/vnd.openxmlformats-officedocument.drawingml.diagramLayout+xml"/>
  <Override PartName="/ppt/diagrams/drawing1.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408" r:id="rId3"/>
    <p:sldId id="3407" r:id="rId4"/>
    <p:sldId id="3413" r:id="rId5"/>
    <p:sldId id="3403" r:id="rId6"/>
    <p:sldId id="442" r:id="rId7"/>
    <p:sldId id="3404" r:id="rId8"/>
    <p:sldId id="311" r:id="rId9"/>
    <p:sldId id="3417" r:id="rId10"/>
    <p:sldId id="344" r:id="rId11"/>
    <p:sldId id="314" r:id="rId12"/>
    <p:sldId id="3416" r:id="rId13"/>
    <p:sldId id="3423" r:id="rId14"/>
    <p:sldId id="3430" r:id="rId15"/>
    <p:sldId id="3436" r:id="rId16"/>
    <p:sldId id="3434" r:id="rId17"/>
    <p:sldId id="3428" r:id="rId18"/>
    <p:sldId id="3429" r:id="rId19"/>
    <p:sldId id="3431" r:id="rId20"/>
    <p:sldId id="3433" r:id="rId21"/>
    <p:sldId id="3432" r:id="rId22"/>
    <p:sldId id="3414" r:id="rId23"/>
    <p:sldId id="3412" r:id="rId24"/>
    <p:sldId id="3415" r:id="rId25"/>
    <p:sldId id="276" r:id="rId26"/>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09" autoAdjust="0"/>
    <p:restoredTop sz="95226" autoAdjust="0"/>
  </p:normalViewPr>
  <p:slideViewPr>
    <p:cSldViewPr snapToGrid="0">
      <p:cViewPr varScale="1">
        <p:scale>
          <a:sx n="78" d="100"/>
          <a:sy n="78" d="100"/>
        </p:scale>
        <p:origin x="178"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esktop\OIT\MISMATCH%202017\bases\calculos%20emple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s-UY" sz="1600" b="1" dirty="0"/>
              <a:t>Evolución de la fuerza de trabajo ocupada por nivel de habilitades, en América Latina y el Caribe. 2000 - 2021</a:t>
            </a:r>
            <a:r>
              <a:rPr lang="es-UY" sz="1600" dirty="0"/>
              <a:t>.</a:t>
            </a:r>
          </a:p>
        </c:rich>
      </c:tx>
      <c:layout>
        <c:manualLayout>
          <c:xMode val="edge"/>
          <c:yMode val="edge"/>
          <c:x val="0.16010609716938409"/>
          <c:y val="1.634164240797746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barChart>
        <c:barDir val="col"/>
        <c:grouping val="stacked"/>
        <c:varyColors val="0"/>
        <c:ser>
          <c:idx val="0"/>
          <c:order val="0"/>
          <c:tx>
            <c:strRef>
              <c:f>'pea ocupada por nivel habilid'!$D$4</c:f>
              <c:strCache>
                <c:ptCount val="1"/>
                <c:pt idx="0">
                  <c:v>total pea empleada </c:v>
                </c:pt>
              </c:strCache>
            </c:strRef>
          </c:tx>
          <c:spPr>
            <a:solidFill>
              <a:schemeClr val="accent1"/>
            </a:solidFill>
            <a:ln>
              <a:noFill/>
            </a:ln>
            <a:effectLst/>
          </c:spPr>
          <c:invertIfNegative val="0"/>
          <c:cat>
            <c:numRef>
              <c:f>'pea ocupada por nivel habilid'!$C$5:$C$26</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'pea ocupada por nivel habilid'!$D$5:$D$26</c:f>
            </c:numRef>
          </c:val>
          <c:extLst>
            <c:ext xmlns:c16="http://schemas.microsoft.com/office/drawing/2014/chart" uri="{C3380CC4-5D6E-409C-BE32-E72D297353CC}">
              <c16:uniqueId val="{00000000-A7DD-411F-829C-9B62337103B9}"/>
            </c:ext>
          </c:extLst>
        </c:ser>
        <c:ser>
          <c:idx val="1"/>
          <c:order val="1"/>
          <c:tx>
            <c:strRef>
              <c:f>'pea ocupada por nivel habilid'!$E$4</c:f>
              <c:strCache>
                <c:ptCount val="1"/>
                <c:pt idx="0">
                  <c:v>nivel bajo</c:v>
                </c:pt>
              </c:strCache>
            </c:strRef>
          </c:tx>
          <c:spPr>
            <a:solidFill>
              <a:schemeClr val="bg2">
                <a:lumMod val="50000"/>
              </a:schemeClr>
            </a:solidFill>
            <a:ln>
              <a:noFill/>
            </a:ln>
            <a:effectLst/>
          </c:spPr>
          <c:invertIfNegative val="0"/>
          <c:cat>
            <c:numRef>
              <c:f>'pea ocupada por nivel habilid'!$C$5:$C$26</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'pea ocupada por nivel habilid'!$E$5:$E$26</c:f>
              <c:numCache>
                <c:formatCode>0.0</c:formatCode>
                <c:ptCount val="22"/>
                <c:pt idx="0">
                  <c:v>20.236000000000001</c:v>
                </c:pt>
                <c:pt idx="1">
                  <c:v>20.539000000000001</c:v>
                </c:pt>
                <c:pt idx="2">
                  <c:v>20.361000000000001</c:v>
                </c:pt>
                <c:pt idx="3">
                  <c:v>20.256</c:v>
                </c:pt>
                <c:pt idx="4">
                  <c:v>20.265999999999998</c:v>
                </c:pt>
                <c:pt idx="5">
                  <c:v>19.77</c:v>
                </c:pt>
                <c:pt idx="6">
                  <c:v>19.849</c:v>
                </c:pt>
                <c:pt idx="7">
                  <c:v>19.943999999999999</c:v>
                </c:pt>
                <c:pt idx="8">
                  <c:v>19.856999999999999</c:v>
                </c:pt>
                <c:pt idx="9">
                  <c:v>20.045000000000002</c:v>
                </c:pt>
                <c:pt idx="10">
                  <c:v>18.521999999999998</c:v>
                </c:pt>
                <c:pt idx="11">
                  <c:v>18.972000000000001</c:v>
                </c:pt>
                <c:pt idx="12">
                  <c:v>18.757999999999999</c:v>
                </c:pt>
                <c:pt idx="13">
                  <c:v>19.751000000000001</c:v>
                </c:pt>
                <c:pt idx="14">
                  <c:v>19.234999999999999</c:v>
                </c:pt>
                <c:pt idx="15">
                  <c:v>19.414999999999999</c:v>
                </c:pt>
                <c:pt idx="16">
                  <c:v>19.465</c:v>
                </c:pt>
                <c:pt idx="17">
                  <c:v>19.481999999999999</c:v>
                </c:pt>
                <c:pt idx="18">
                  <c:v>19.484000000000002</c:v>
                </c:pt>
                <c:pt idx="19">
                  <c:v>19.478000000000002</c:v>
                </c:pt>
                <c:pt idx="20">
                  <c:v>19.481000000000002</c:v>
                </c:pt>
                <c:pt idx="21">
                  <c:v>19.488</c:v>
                </c:pt>
              </c:numCache>
            </c:numRef>
          </c:val>
          <c:extLst>
            <c:ext xmlns:c16="http://schemas.microsoft.com/office/drawing/2014/chart" uri="{C3380CC4-5D6E-409C-BE32-E72D297353CC}">
              <c16:uniqueId val="{00000001-A7DD-411F-829C-9B62337103B9}"/>
            </c:ext>
          </c:extLst>
        </c:ser>
        <c:ser>
          <c:idx val="2"/>
          <c:order val="2"/>
          <c:tx>
            <c:strRef>
              <c:f>'pea ocupada por nivel habilid'!$F$4</c:f>
              <c:strCache>
                <c:ptCount val="1"/>
                <c:pt idx="0">
                  <c:v>nivel medio</c:v>
                </c:pt>
              </c:strCache>
            </c:strRef>
          </c:tx>
          <c:spPr>
            <a:solidFill>
              <a:schemeClr val="accent2"/>
            </a:solidFill>
            <a:ln>
              <a:noFill/>
            </a:ln>
            <a:effectLst/>
          </c:spPr>
          <c:invertIfNegative val="0"/>
          <c:cat>
            <c:numRef>
              <c:f>'pea ocupada por nivel habilid'!$C$5:$C$26</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'pea ocupada por nivel habilid'!$F$5:$F$26</c:f>
              <c:numCache>
                <c:formatCode>0.0</c:formatCode>
                <c:ptCount val="22"/>
                <c:pt idx="0">
                  <c:v>61.118000000000002</c:v>
                </c:pt>
                <c:pt idx="1">
                  <c:v>60.868000000000002</c:v>
                </c:pt>
                <c:pt idx="2">
                  <c:v>60.935000000000002</c:v>
                </c:pt>
                <c:pt idx="3">
                  <c:v>60.878</c:v>
                </c:pt>
                <c:pt idx="4">
                  <c:v>61.095999999999997</c:v>
                </c:pt>
                <c:pt idx="5">
                  <c:v>61.203000000000003</c:v>
                </c:pt>
                <c:pt idx="6">
                  <c:v>60.999000000000002</c:v>
                </c:pt>
                <c:pt idx="7">
                  <c:v>60.777999999999999</c:v>
                </c:pt>
                <c:pt idx="8">
                  <c:v>60.787999999999997</c:v>
                </c:pt>
                <c:pt idx="9">
                  <c:v>60.649000000000001</c:v>
                </c:pt>
                <c:pt idx="10">
                  <c:v>63.161999999999999</c:v>
                </c:pt>
                <c:pt idx="11">
                  <c:v>62.014000000000003</c:v>
                </c:pt>
                <c:pt idx="12">
                  <c:v>61.896000000000001</c:v>
                </c:pt>
                <c:pt idx="13">
                  <c:v>60.188000000000002</c:v>
                </c:pt>
                <c:pt idx="14">
                  <c:v>60.664999999999999</c:v>
                </c:pt>
                <c:pt idx="15">
                  <c:v>60.537999999999997</c:v>
                </c:pt>
                <c:pt idx="16">
                  <c:v>60.463999999999999</c:v>
                </c:pt>
                <c:pt idx="17">
                  <c:v>60.46</c:v>
                </c:pt>
                <c:pt idx="18">
                  <c:v>60.435000000000002</c:v>
                </c:pt>
                <c:pt idx="19">
                  <c:v>60.384999999999998</c:v>
                </c:pt>
                <c:pt idx="20">
                  <c:v>60.3</c:v>
                </c:pt>
                <c:pt idx="21">
                  <c:v>60.212000000000003</c:v>
                </c:pt>
              </c:numCache>
            </c:numRef>
          </c:val>
          <c:extLst>
            <c:ext xmlns:c16="http://schemas.microsoft.com/office/drawing/2014/chart" uri="{C3380CC4-5D6E-409C-BE32-E72D297353CC}">
              <c16:uniqueId val="{00000002-A7DD-411F-829C-9B62337103B9}"/>
            </c:ext>
          </c:extLst>
        </c:ser>
        <c:ser>
          <c:idx val="3"/>
          <c:order val="3"/>
          <c:tx>
            <c:strRef>
              <c:f>'pea ocupada por nivel habilid'!$G$4</c:f>
              <c:strCache>
                <c:ptCount val="1"/>
                <c:pt idx="0">
                  <c:v>nivel alto</c:v>
                </c:pt>
              </c:strCache>
            </c:strRef>
          </c:tx>
          <c:spPr>
            <a:solidFill>
              <a:schemeClr val="accent1">
                <a:lumMod val="60000"/>
                <a:lumOff val="40000"/>
              </a:schemeClr>
            </a:solidFill>
            <a:ln>
              <a:noFill/>
            </a:ln>
            <a:effectLst/>
          </c:spPr>
          <c:invertIfNegative val="0"/>
          <c:cat>
            <c:numRef>
              <c:f>'pea ocupada por nivel habilid'!$C$5:$C$26</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'pea ocupada por nivel habilid'!$G$5:$G$26</c:f>
              <c:numCache>
                <c:formatCode>0.0</c:formatCode>
                <c:ptCount val="22"/>
                <c:pt idx="0">
                  <c:v>18.646000000000001</c:v>
                </c:pt>
                <c:pt idx="1">
                  <c:v>18.593</c:v>
                </c:pt>
                <c:pt idx="2">
                  <c:v>18.702999999999999</c:v>
                </c:pt>
                <c:pt idx="3">
                  <c:v>18.866</c:v>
                </c:pt>
                <c:pt idx="4">
                  <c:v>18.638999999999999</c:v>
                </c:pt>
                <c:pt idx="5">
                  <c:v>19.027000000000001</c:v>
                </c:pt>
                <c:pt idx="6">
                  <c:v>19.152000000000001</c:v>
                </c:pt>
                <c:pt idx="7">
                  <c:v>19.277999999999999</c:v>
                </c:pt>
                <c:pt idx="8">
                  <c:v>19.355</c:v>
                </c:pt>
                <c:pt idx="9">
                  <c:v>19.306000000000001</c:v>
                </c:pt>
                <c:pt idx="10">
                  <c:v>18.315999999999999</c:v>
                </c:pt>
                <c:pt idx="11">
                  <c:v>19.015000000000001</c:v>
                </c:pt>
                <c:pt idx="12">
                  <c:v>19.346</c:v>
                </c:pt>
                <c:pt idx="13">
                  <c:v>20.061</c:v>
                </c:pt>
                <c:pt idx="14">
                  <c:v>20.099</c:v>
                </c:pt>
                <c:pt idx="15">
                  <c:v>20.047000000000001</c:v>
                </c:pt>
                <c:pt idx="16">
                  <c:v>20.07</c:v>
                </c:pt>
                <c:pt idx="17">
                  <c:v>20.058</c:v>
                </c:pt>
                <c:pt idx="18">
                  <c:v>20.082000000000001</c:v>
                </c:pt>
                <c:pt idx="19">
                  <c:v>20.135999999999999</c:v>
                </c:pt>
                <c:pt idx="20">
                  <c:v>20.219000000000001</c:v>
                </c:pt>
                <c:pt idx="21">
                  <c:v>20.3</c:v>
                </c:pt>
              </c:numCache>
            </c:numRef>
          </c:val>
          <c:extLst>
            <c:ext xmlns:c16="http://schemas.microsoft.com/office/drawing/2014/chart" uri="{C3380CC4-5D6E-409C-BE32-E72D297353CC}">
              <c16:uniqueId val="{00000003-A7DD-411F-829C-9B62337103B9}"/>
            </c:ext>
          </c:extLst>
        </c:ser>
        <c:dLbls>
          <c:showLegendKey val="0"/>
          <c:showVal val="0"/>
          <c:showCatName val="0"/>
          <c:showSerName val="0"/>
          <c:showPercent val="0"/>
          <c:showBubbleSize val="0"/>
        </c:dLbls>
        <c:gapWidth val="150"/>
        <c:overlap val="100"/>
        <c:axId val="595983384"/>
        <c:axId val="595983776"/>
      </c:barChart>
      <c:catAx>
        <c:axId val="595983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595983776"/>
        <c:crosses val="autoZero"/>
        <c:auto val="1"/>
        <c:lblAlgn val="ctr"/>
        <c:lblOffset val="100"/>
        <c:noMultiLvlLbl val="0"/>
      </c:catAx>
      <c:valAx>
        <c:axId val="5959837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595983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latin typeface="+mn-lt"/>
        </a:defRPr>
      </a:pPr>
      <a:endParaRPr lang="es-419"/>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A52C9B-D64C-48A5-B142-03297D3DC5F7}"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04B6D023-CD0D-4B61-A45A-C0983CA60DCB}">
      <dgm:prSet/>
      <dgm:spPr/>
      <dgm:t>
        <a:bodyPr/>
        <a:lstStyle/>
        <a:p>
          <a:pPr marL="501650" indent="-501650"/>
          <a:r>
            <a:rPr lang="pt-BR" noProof="0" dirty="0"/>
            <a:t>1.  Missão histórica dos sistemas de formação profissional.</a:t>
          </a:r>
        </a:p>
      </dgm:t>
    </dgm:pt>
    <dgm:pt modelId="{8C34F90D-4C3F-4EC7-883E-97075FC920C3}" type="parTrans" cxnId="{DD486C0B-CA20-4600-979B-3213764E238B}">
      <dgm:prSet/>
      <dgm:spPr/>
      <dgm:t>
        <a:bodyPr/>
        <a:lstStyle/>
        <a:p>
          <a:endParaRPr lang="en-US"/>
        </a:p>
      </dgm:t>
    </dgm:pt>
    <dgm:pt modelId="{5FFBA47B-D11E-4B1F-AFE5-ACEBDD98029F}" type="sibTrans" cxnId="{DD486C0B-CA20-4600-979B-3213764E238B}">
      <dgm:prSet/>
      <dgm:spPr/>
      <dgm:t>
        <a:bodyPr/>
        <a:lstStyle/>
        <a:p>
          <a:endParaRPr lang="en-US"/>
        </a:p>
      </dgm:t>
    </dgm:pt>
    <dgm:pt modelId="{7C7064D6-2796-4AAF-A060-D86A99AEF6C5}">
      <dgm:prSet/>
      <dgm:spPr/>
      <dgm:t>
        <a:bodyPr/>
        <a:lstStyle/>
        <a:p>
          <a:pPr marL="501650" indent="-501650"/>
          <a:r>
            <a:rPr lang="pt-BR" noProof="0" dirty="0"/>
            <a:t>2.  Mudanças na estrutura da demanda por competências.</a:t>
          </a:r>
        </a:p>
      </dgm:t>
    </dgm:pt>
    <dgm:pt modelId="{1BEA949E-2C43-43E6-A6ED-75AEB243A166}" type="parTrans" cxnId="{EF1A915F-7C71-4FD6-9841-B3A7688D12A0}">
      <dgm:prSet/>
      <dgm:spPr/>
      <dgm:t>
        <a:bodyPr/>
        <a:lstStyle/>
        <a:p>
          <a:endParaRPr lang="en-US"/>
        </a:p>
      </dgm:t>
    </dgm:pt>
    <dgm:pt modelId="{D630F5E9-C875-4BAF-8270-852E3C4F9A92}" type="sibTrans" cxnId="{EF1A915F-7C71-4FD6-9841-B3A7688D12A0}">
      <dgm:prSet/>
      <dgm:spPr/>
      <dgm:t>
        <a:bodyPr/>
        <a:lstStyle/>
        <a:p>
          <a:endParaRPr lang="en-US"/>
        </a:p>
      </dgm:t>
    </dgm:pt>
    <dgm:pt modelId="{40D07D14-5835-4E8E-BBB7-9E0923B783BC}">
      <dgm:prSet/>
      <dgm:spPr/>
      <dgm:t>
        <a:bodyPr/>
        <a:lstStyle/>
        <a:p>
          <a:pPr marL="511175" indent="-511175"/>
          <a:r>
            <a:rPr lang="pt-BR" noProof="0" dirty="0"/>
            <a:t>3.  Efeitos das mudanças nos sistemas de formação profissional.</a:t>
          </a:r>
        </a:p>
      </dgm:t>
    </dgm:pt>
    <dgm:pt modelId="{73F5D8E5-3B0A-471B-A09E-468A9A9B0C3B}" type="parTrans" cxnId="{CC31BF9B-26FB-4CA6-9E42-E4847DE9BB03}">
      <dgm:prSet/>
      <dgm:spPr/>
      <dgm:t>
        <a:bodyPr/>
        <a:lstStyle/>
        <a:p>
          <a:endParaRPr lang="en-US"/>
        </a:p>
      </dgm:t>
    </dgm:pt>
    <dgm:pt modelId="{23284888-D7B4-4C9E-B6B2-8280C4A89FDC}" type="sibTrans" cxnId="{CC31BF9B-26FB-4CA6-9E42-E4847DE9BB03}">
      <dgm:prSet/>
      <dgm:spPr/>
      <dgm:t>
        <a:bodyPr/>
        <a:lstStyle/>
        <a:p>
          <a:endParaRPr lang="en-US"/>
        </a:p>
      </dgm:t>
    </dgm:pt>
    <dgm:pt modelId="{8A16D351-6FB7-465C-999E-FCC8D182C1D3}">
      <dgm:prSet/>
      <dgm:spPr/>
      <dgm:t>
        <a:bodyPr/>
        <a:lstStyle/>
        <a:p>
          <a:r>
            <a:rPr lang="pt-BR" noProof="0" dirty="0"/>
            <a:t>4. As novas demandas.</a:t>
          </a:r>
        </a:p>
      </dgm:t>
    </dgm:pt>
    <dgm:pt modelId="{250D3CAF-F8E1-4DD1-9EDD-7DE0398E4C74}" type="parTrans" cxnId="{09FC71E9-8AFE-49D0-90FB-283FFF9AF079}">
      <dgm:prSet/>
      <dgm:spPr/>
      <dgm:t>
        <a:bodyPr/>
        <a:lstStyle/>
        <a:p>
          <a:endParaRPr lang="en-US"/>
        </a:p>
      </dgm:t>
    </dgm:pt>
    <dgm:pt modelId="{58A64037-C7AD-41B7-8599-3ADD6A49F53D}" type="sibTrans" cxnId="{09FC71E9-8AFE-49D0-90FB-283FFF9AF079}">
      <dgm:prSet/>
      <dgm:spPr/>
      <dgm:t>
        <a:bodyPr/>
        <a:lstStyle/>
        <a:p>
          <a:endParaRPr lang="en-US"/>
        </a:p>
      </dgm:t>
    </dgm:pt>
    <dgm:pt modelId="{6B36DB29-968F-4738-A27A-994B398A192B}">
      <dgm:prSet/>
      <dgm:spPr/>
      <dgm:t>
        <a:bodyPr/>
        <a:lstStyle/>
        <a:p>
          <a:r>
            <a:rPr lang="pt-BR" noProof="0" dirty="0"/>
            <a:t>5. A respeito da inovação.</a:t>
          </a:r>
        </a:p>
      </dgm:t>
    </dgm:pt>
    <dgm:pt modelId="{59E4A2BF-D480-4719-970D-7C0986235321}" type="parTrans" cxnId="{75AC0BA8-6BBB-4C17-BACE-9F6CE96F6DBA}">
      <dgm:prSet/>
      <dgm:spPr/>
      <dgm:t>
        <a:bodyPr/>
        <a:lstStyle/>
        <a:p>
          <a:endParaRPr lang="es-419"/>
        </a:p>
      </dgm:t>
    </dgm:pt>
    <dgm:pt modelId="{185E43BB-D7AD-476C-9311-FF57DA7515CA}" type="sibTrans" cxnId="{75AC0BA8-6BBB-4C17-BACE-9F6CE96F6DBA}">
      <dgm:prSet/>
      <dgm:spPr/>
      <dgm:t>
        <a:bodyPr/>
        <a:lstStyle/>
        <a:p>
          <a:endParaRPr lang="es-419"/>
        </a:p>
      </dgm:t>
    </dgm:pt>
    <dgm:pt modelId="{5AE496A5-0486-4AF3-B5F4-6F2EB7B31C37}" type="pres">
      <dgm:prSet presAssocID="{7CA52C9B-D64C-48A5-B142-03297D3DC5F7}" presName="vert0" presStyleCnt="0">
        <dgm:presLayoutVars>
          <dgm:dir/>
          <dgm:animOne val="branch"/>
          <dgm:animLvl val="lvl"/>
        </dgm:presLayoutVars>
      </dgm:prSet>
      <dgm:spPr/>
    </dgm:pt>
    <dgm:pt modelId="{7C4FC45C-659D-4BB0-9FC4-82D716A66ED0}" type="pres">
      <dgm:prSet presAssocID="{04B6D023-CD0D-4B61-A45A-C0983CA60DCB}" presName="thickLine" presStyleLbl="alignNode1" presStyleIdx="0" presStyleCnt="5"/>
      <dgm:spPr/>
    </dgm:pt>
    <dgm:pt modelId="{491606FF-2DFD-40B5-A6F1-E371CC71A75B}" type="pres">
      <dgm:prSet presAssocID="{04B6D023-CD0D-4B61-A45A-C0983CA60DCB}" presName="horz1" presStyleCnt="0"/>
      <dgm:spPr/>
    </dgm:pt>
    <dgm:pt modelId="{6DC1F828-6B16-4B51-9615-6B529476D713}" type="pres">
      <dgm:prSet presAssocID="{04B6D023-CD0D-4B61-A45A-C0983CA60DCB}" presName="tx1" presStyleLbl="revTx" presStyleIdx="0" presStyleCnt="5"/>
      <dgm:spPr/>
    </dgm:pt>
    <dgm:pt modelId="{6578CDB8-6566-4BEA-8015-A9DED60B57C2}" type="pres">
      <dgm:prSet presAssocID="{04B6D023-CD0D-4B61-A45A-C0983CA60DCB}" presName="vert1" presStyleCnt="0"/>
      <dgm:spPr/>
    </dgm:pt>
    <dgm:pt modelId="{9ABEB65D-C2C8-4B11-A0DC-7AB5D9622FE9}" type="pres">
      <dgm:prSet presAssocID="{7C7064D6-2796-4AAF-A060-D86A99AEF6C5}" presName="thickLine" presStyleLbl="alignNode1" presStyleIdx="1" presStyleCnt="5"/>
      <dgm:spPr/>
    </dgm:pt>
    <dgm:pt modelId="{A726589A-2C8F-4A33-B715-CC9CFBF7E080}" type="pres">
      <dgm:prSet presAssocID="{7C7064D6-2796-4AAF-A060-D86A99AEF6C5}" presName="horz1" presStyleCnt="0"/>
      <dgm:spPr/>
    </dgm:pt>
    <dgm:pt modelId="{762663CE-8164-49E1-BC8C-D42FADD4F5AD}" type="pres">
      <dgm:prSet presAssocID="{7C7064D6-2796-4AAF-A060-D86A99AEF6C5}" presName="tx1" presStyleLbl="revTx" presStyleIdx="1" presStyleCnt="5"/>
      <dgm:spPr/>
    </dgm:pt>
    <dgm:pt modelId="{C0ECC0ED-91DD-45AA-8A80-5F293E995322}" type="pres">
      <dgm:prSet presAssocID="{7C7064D6-2796-4AAF-A060-D86A99AEF6C5}" presName="vert1" presStyleCnt="0"/>
      <dgm:spPr/>
    </dgm:pt>
    <dgm:pt modelId="{F0AFAD17-9EBC-4896-90D5-4447B8EFBA1F}" type="pres">
      <dgm:prSet presAssocID="{40D07D14-5835-4E8E-BBB7-9E0923B783BC}" presName="thickLine" presStyleLbl="alignNode1" presStyleIdx="2" presStyleCnt="5"/>
      <dgm:spPr/>
    </dgm:pt>
    <dgm:pt modelId="{4057130D-6656-4C72-869E-A397622E136A}" type="pres">
      <dgm:prSet presAssocID="{40D07D14-5835-4E8E-BBB7-9E0923B783BC}" presName="horz1" presStyleCnt="0"/>
      <dgm:spPr/>
    </dgm:pt>
    <dgm:pt modelId="{05D30289-31DF-4A6E-BF10-6B5BB064522A}" type="pres">
      <dgm:prSet presAssocID="{40D07D14-5835-4E8E-BBB7-9E0923B783BC}" presName="tx1" presStyleLbl="revTx" presStyleIdx="2" presStyleCnt="5"/>
      <dgm:spPr/>
    </dgm:pt>
    <dgm:pt modelId="{A76274FC-5DCE-461D-9037-062DD40D79F1}" type="pres">
      <dgm:prSet presAssocID="{40D07D14-5835-4E8E-BBB7-9E0923B783BC}" presName="vert1" presStyleCnt="0"/>
      <dgm:spPr/>
    </dgm:pt>
    <dgm:pt modelId="{F2AB31B2-13BD-441C-86E4-1A1D55B6F462}" type="pres">
      <dgm:prSet presAssocID="{8A16D351-6FB7-465C-999E-FCC8D182C1D3}" presName="thickLine" presStyleLbl="alignNode1" presStyleIdx="3" presStyleCnt="5"/>
      <dgm:spPr/>
    </dgm:pt>
    <dgm:pt modelId="{FAFEEA5E-0C72-4B28-B707-751CC155174B}" type="pres">
      <dgm:prSet presAssocID="{8A16D351-6FB7-465C-999E-FCC8D182C1D3}" presName="horz1" presStyleCnt="0"/>
      <dgm:spPr/>
    </dgm:pt>
    <dgm:pt modelId="{EA029DB5-0633-4D59-9C65-49C22F6635FF}" type="pres">
      <dgm:prSet presAssocID="{8A16D351-6FB7-465C-999E-FCC8D182C1D3}" presName="tx1" presStyleLbl="revTx" presStyleIdx="3" presStyleCnt="5"/>
      <dgm:spPr/>
    </dgm:pt>
    <dgm:pt modelId="{94EA4CA1-C118-412F-B957-BB59D5159151}" type="pres">
      <dgm:prSet presAssocID="{8A16D351-6FB7-465C-999E-FCC8D182C1D3}" presName="vert1" presStyleCnt="0"/>
      <dgm:spPr/>
    </dgm:pt>
    <dgm:pt modelId="{5921AC40-97E9-4D74-96FE-E362DA7E95FF}" type="pres">
      <dgm:prSet presAssocID="{6B36DB29-968F-4738-A27A-994B398A192B}" presName="thickLine" presStyleLbl="alignNode1" presStyleIdx="4" presStyleCnt="5"/>
      <dgm:spPr/>
    </dgm:pt>
    <dgm:pt modelId="{6B0DB358-FA12-444A-93FF-416519560AE5}" type="pres">
      <dgm:prSet presAssocID="{6B36DB29-968F-4738-A27A-994B398A192B}" presName="horz1" presStyleCnt="0"/>
      <dgm:spPr/>
    </dgm:pt>
    <dgm:pt modelId="{5A41A852-C404-46A7-A99D-E01EAA496B7D}" type="pres">
      <dgm:prSet presAssocID="{6B36DB29-968F-4738-A27A-994B398A192B}" presName="tx1" presStyleLbl="revTx" presStyleIdx="4" presStyleCnt="5"/>
      <dgm:spPr/>
    </dgm:pt>
    <dgm:pt modelId="{80BF18D7-620F-49F2-8139-6C04B1F6353C}" type="pres">
      <dgm:prSet presAssocID="{6B36DB29-968F-4738-A27A-994B398A192B}" presName="vert1" presStyleCnt="0"/>
      <dgm:spPr/>
    </dgm:pt>
  </dgm:ptLst>
  <dgm:cxnLst>
    <dgm:cxn modelId="{DD486C0B-CA20-4600-979B-3213764E238B}" srcId="{7CA52C9B-D64C-48A5-B142-03297D3DC5F7}" destId="{04B6D023-CD0D-4B61-A45A-C0983CA60DCB}" srcOrd="0" destOrd="0" parTransId="{8C34F90D-4C3F-4EC7-883E-97075FC920C3}" sibTransId="{5FFBA47B-D11E-4B1F-AFE5-ACEBDD98029F}"/>
    <dgm:cxn modelId="{86B5600E-D499-4551-A11D-33A2A6A42652}" type="presOf" srcId="{40D07D14-5835-4E8E-BBB7-9E0923B783BC}" destId="{05D30289-31DF-4A6E-BF10-6B5BB064522A}" srcOrd="0" destOrd="0" presId="urn:microsoft.com/office/officeart/2008/layout/LinedList"/>
    <dgm:cxn modelId="{EF1A915F-7C71-4FD6-9841-B3A7688D12A0}" srcId="{7CA52C9B-D64C-48A5-B142-03297D3DC5F7}" destId="{7C7064D6-2796-4AAF-A060-D86A99AEF6C5}" srcOrd="1" destOrd="0" parTransId="{1BEA949E-2C43-43E6-A6ED-75AEB243A166}" sibTransId="{D630F5E9-C875-4BAF-8270-852E3C4F9A92}"/>
    <dgm:cxn modelId="{5F51D96A-F799-45E3-9F5C-544AE2032275}" type="presOf" srcId="{8A16D351-6FB7-465C-999E-FCC8D182C1D3}" destId="{EA029DB5-0633-4D59-9C65-49C22F6635FF}" srcOrd="0" destOrd="0" presId="urn:microsoft.com/office/officeart/2008/layout/LinedList"/>
    <dgm:cxn modelId="{8E40AB7D-F325-4A4F-A439-D6B4F2BDD0E2}" type="presOf" srcId="{7C7064D6-2796-4AAF-A060-D86A99AEF6C5}" destId="{762663CE-8164-49E1-BC8C-D42FADD4F5AD}" srcOrd="0" destOrd="0" presId="urn:microsoft.com/office/officeart/2008/layout/LinedList"/>
    <dgm:cxn modelId="{CC31BF9B-26FB-4CA6-9E42-E4847DE9BB03}" srcId="{7CA52C9B-D64C-48A5-B142-03297D3DC5F7}" destId="{40D07D14-5835-4E8E-BBB7-9E0923B783BC}" srcOrd="2" destOrd="0" parTransId="{73F5D8E5-3B0A-471B-A09E-468A9A9B0C3B}" sibTransId="{23284888-D7B4-4C9E-B6B2-8280C4A89FDC}"/>
    <dgm:cxn modelId="{75AC0BA8-6BBB-4C17-BACE-9F6CE96F6DBA}" srcId="{7CA52C9B-D64C-48A5-B142-03297D3DC5F7}" destId="{6B36DB29-968F-4738-A27A-994B398A192B}" srcOrd="4" destOrd="0" parTransId="{59E4A2BF-D480-4719-970D-7C0986235321}" sibTransId="{185E43BB-D7AD-476C-9311-FF57DA7515CA}"/>
    <dgm:cxn modelId="{6601D7B8-3255-4BAB-A9AA-3E884D5D9D5C}" type="presOf" srcId="{04B6D023-CD0D-4B61-A45A-C0983CA60DCB}" destId="{6DC1F828-6B16-4B51-9615-6B529476D713}" srcOrd="0" destOrd="0" presId="urn:microsoft.com/office/officeart/2008/layout/LinedList"/>
    <dgm:cxn modelId="{0D78E9C4-8B58-4BD9-A705-3D60D9F9E36B}" type="presOf" srcId="{6B36DB29-968F-4738-A27A-994B398A192B}" destId="{5A41A852-C404-46A7-A99D-E01EAA496B7D}" srcOrd="0" destOrd="0" presId="urn:microsoft.com/office/officeart/2008/layout/LinedList"/>
    <dgm:cxn modelId="{09FC71E9-8AFE-49D0-90FB-283FFF9AF079}" srcId="{7CA52C9B-D64C-48A5-B142-03297D3DC5F7}" destId="{8A16D351-6FB7-465C-999E-FCC8D182C1D3}" srcOrd="3" destOrd="0" parTransId="{250D3CAF-F8E1-4DD1-9EDD-7DE0398E4C74}" sibTransId="{58A64037-C7AD-41B7-8599-3ADD6A49F53D}"/>
    <dgm:cxn modelId="{623D0FEA-5177-4278-8457-86321E949851}" type="presOf" srcId="{7CA52C9B-D64C-48A5-B142-03297D3DC5F7}" destId="{5AE496A5-0486-4AF3-B5F4-6F2EB7B31C37}" srcOrd="0" destOrd="0" presId="urn:microsoft.com/office/officeart/2008/layout/LinedList"/>
    <dgm:cxn modelId="{D5FA374C-9D04-4EBA-BF05-FE7CCF69F587}" type="presParOf" srcId="{5AE496A5-0486-4AF3-B5F4-6F2EB7B31C37}" destId="{7C4FC45C-659D-4BB0-9FC4-82D716A66ED0}" srcOrd="0" destOrd="0" presId="urn:microsoft.com/office/officeart/2008/layout/LinedList"/>
    <dgm:cxn modelId="{39BA46FB-9C41-4D7E-A6F6-25BB30DBB3D3}" type="presParOf" srcId="{5AE496A5-0486-4AF3-B5F4-6F2EB7B31C37}" destId="{491606FF-2DFD-40B5-A6F1-E371CC71A75B}" srcOrd="1" destOrd="0" presId="urn:microsoft.com/office/officeart/2008/layout/LinedList"/>
    <dgm:cxn modelId="{3FDEBE33-84FF-4642-9F8D-5DF2AFF7DF28}" type="presParOf" srcId="{491606FF-2DFD-40B5-A6F1-E371CC71A75B}" destId="{6DC1F828-6B16-4B51-9615-6B529476D713}" srcOrd="0" destOrd="0" presId="urn:microsoft.com/office/officeart/2008/layout/LinedList"/>
    <dgm:cxn modelId="{D347DAA3-621F-45C0-904D-DB66A3D52E4A}" type="presParOf" srcId="{491606FF-2DFD-40B5-A6F1-E371CC71A75B}" destId="{6578CDB8-6566-4BEA-8015-A9DED60B57C2}" srcOrd="1" destOrd="0" presId="urn:microsoft.com/office/officeart/2008/layout/LinedList"/>
    <dgm:cxn modelId="{40E49D34-61D6-4F85-ADA6-0A1C097F3300}" type="presParOf" srcId="{5AE496A5-0486-4AF3-B5F4-6F2EB7B31C37}" destId="{9ABEB65D-C2C8-4B11-A0DC-7AB5D9622FE9}" srcOrd="2" destOrd="0" presId="urn:microsoft.com/office/officeart/2008/layout/LinedList"/>
    <dgm:cxn modelId="{A2FA5FE1-23E5-4C4E-94D0-6305E7E18723}" type="presParOf" srcId="{5AE496A5-0486-4AF3-B5F4-6F2EB7B31C37}" destId="{A726589A-2C8F-4A33-B715-CC9CFBF7E080}" srcOrd="3" destOrd="0" presId="urn:microsoft.com/office/officeart/2008/layout/LinedList"/>
    <dgm:cxn modelId="{2EB3D389-2F7B-486E-B4E4-8520C1F5FDE4}" type="presParOf" srcId="{A726589A-2C8F-4A33-B715-CC9CFBF7E080}" destId="{762663CE-8164-49E1-BC8C-D42FADD4F5AD}" srcOrd="0" destOrd="0" presId="urn:microsoft.com/office/officeart/2008/layout/LinedList"/>
    <dgm:cxn modelId="{F3927CCD-D532-4BE2-A56A-EB98368D6B2F}" type="presParOf" srcId="{A726589A-2C8F-4A33-B715-CC9CFBF7E080}" destId="{C0ECC0ED-91DD-45AA-8A80-5F293E995322}" srcOrd="1" destOrd="0" presId="urn:microsoft.com/office/officeart/2008/layout/LinedList"/>
    <dgm:cxn modelId="{0EBB24B4-19D3-4D9A-8468-D95C2EF4E6AF}" type="presParOf" srcId="{5AE496A5-0486-4AF3-B5F4-6F2EB7B31C37}" destId="{F0AFAD17-9EBC-4896-90D5-4447B8EFBA1F}" srcOrd="4" destOrd="0" presId="urn:microsoft.com/office/officeart/2008/layout/LinedList"/>
    <dgm:cxn modelId="{119CA82F-A52B-4AC5-BC45-264CC6AB5EE5}" type="presParOf" srcId="{5AE496A5-0486-4AF3-B5F4-6F2EB7B31C37}" destId="{4057130D-6656-4C72-869E-A397622E136A}" srcOrd="5" destOrd="0" presId="urn:microsoft.com/office/officeart/2008/layout/LinedList"/>
    <dgm:cxn modelId="{BA4D8A06-05D2-44E3-8726-67A7C8E07836}" type="presParOf" srcId="{4057130D-6656-4C72-869E-A397622E136A}" destId="{05D30289-31DF-4A6E-BF10-6B5BB064522A}" srcOrd="0" destOrd="0" presId="urn:microsoft.com/office/officeart/2008/layout/LinedList"/>
    <dgm:cxn modelId="{501C6B92-501E-4B37-B193-4F7A5DB59A04}" type="presParOf" srcId="{4057130D-6656-4C72-869E-A397622E136A}" destId="{A76274FC-5DCE-461D-9037-062DD40D79F1}" srcOrd="1" destOrd="0" presId="urn:microsoft.com/office/officeart/2008/layout/LinedList"/>
    <dgm:cxn modelId="{712F75E9-7F24-49DE-B3D4-446A6B613D16}" type="presParOf" srcId="{5AE496A5-0486-4AF3-B5F4-6F2EB7B31C37}" destId="{F2AB31B2-13BD-441C-86E4-1A1D55B6F462}" srcOrd="6" destOrd="0" presId="urn:microsoft.com/office/officeart/2008/layout/LinedList"/>
    <dgm:cxn modelId="{686A53CD-4EA0-40D5-A1F6-12150539AE28}" type="presParOf" srcId="{5AE496A5-0486-4AF3-B5F4-6F2EB7B31C37}" destId="{FAFEEA5E-0C72-4B28-B707-751CC155174B}" srcOrd="7" destOrd="0" presId="urn:microsoft.com/office/officeart/2008/layout/LinedList"/>
    <dgm:cxn modelId="{454B0C53-73BF-4255-981D-AC7115F55C7E}" type="presParOf" srcId="{FAFEEA5E-0C72-4B28-B707-751CC155174B}" destId="{EA029DB5-0633-4D59-9C65-49C22F6635FF}" srcOrd="0" destOrd="0" presId="urn:microsoft.com/office/officeart/2008/layout/LinedList"/>
    <dgm:cxn modelId="{8F63E725-C4B9-4644-B3E4-11F2D9C9DA80}" type="presParOf" srcId="{FAFEEA5E-0C72-4B28-B707-751CC155174B}" destId="{94EA4CA1-C118-412F-B957-BB59D5159151}" srcOrd="1" destOrd="0" presId="urn:microsoft.com/office/officeart/2008/layout/LinedList"/>
    <dgm:cxn modelId="{F5570E36-22C9-4141-9FC4-59882DB15225}" type="presParOf" srcId="{5AE496A5-0486-4AF3-B5F4-6F2EB7B31C37}" destId="{5921AC40-97E9-4D74-96FE-E362DA7E95FF}" srcOrd="8" destOrd="0" presId="urn:microsoft.com/office/officeart/2008/layout/LinedList"/>
    <dgm:cxn modelId="{CA010C2D-84C6-465D-94AF-68C15ADA74DD}" type="presParOf" srcId="{5AE496A5-0486-4AF3-B5F4-6F2EB7B31C37}" destId="{6B0DB358-FA12-444A-93FF-416519560AE5}" srcOrd="9" destOrd="0" presId="urn:microsoft.com/office/officeart/2008/layout/LinedList"/>
    <dgm:cxn modelId="{7DCE6CBE-D44D-422B-8501-EE21832A0302}" type="presParOf" srcId="{6B0DB358-FA12-444A-93FF-416519560AE5}" destId="{5A41A852-C404-46A7-A99D-E01EAA496B7D}" srcOrd="0" destOrd="0" presId="urn:microsoft.com/office/officeart/2008/layout/LinedList"/>
    <dgm:cxn modelId="{238C4678-29B6-4089-8B88-8A826AE50079}" type="presParOf" srcId="{6B0DB358-FA12-444A-93FF-416519560AE5}" destId="{80BF18D7-620F-49F2-8139-6C04B1F6353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A89DCE-994F-440E-8789-A0C93B4CB217}"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en-US"/>
        </a:p>
      </dgm:t>
    </dgm:pt>
    <dgm:pt modelId="{5E052555-F0EE-4D02-BA80-D8A6E08DA2D7}">
      <dgm:prSet/>
      <dgm:spPr/>
      <dgm:t>
        <a:bodyPr/>
        <a:lstStyle/>
        <a:p>
          <a:r>
            <a:rPr lang="pt-BR"/>
            <a:t>Varias funções:</a:t>
          </a:r>
          <a:endParaRPr lang="en-US"/>
        </a:p>
      </dgm:t>
    </dgm:pt>
    <dgm:pt modelId="{B4F52930-C3B2-4872-B463-5BA041062D32}" type="parTrans" cxnId="{8C64B391-1984-469E-8EDC-EF7B4D231626}">
      <dgm:prSet/>
      <dgm:spPr/>
      <dgm:t>
        <a:bodyPr/>
        <a:lstStyle/>
        <a:p>
          <a:endParaRPr lang="en-US"/>
        </a:p>
      </dgm:t>
    </dgm:pt>
    <dgm:pt modelId="{ACEA8BE2-20A6-48F4-B8FF-4B8874F67B70}" type="sibTrans" cxnId="{8C64B391-1984-469E-8EDC-EF7B4D231626}">
      <dgm:prSet/>
      <dgm:spPr/>
      <dgm:t>
        <a:bodyPr/>
        <a:lstStyle/>
        <a:p>
          <a:endParaRPr lang="en-US"/>
        </a:p>
      </dgm:t>
    </dgm:pt>
    <dgm:pt modelId="{5E658CB1-602F-485C-99C0-A96515F15D07}">
      <dgm:prSet/>
      <dgm:spPr/>
      <dgm:t>
        <a:bodyPr/>
        <a:lstStyle/>
        <a:p>
          <a:r>
            <a:rPr lang="pt-BR" dirty="0"/>
            <a:t>Governança do sistema.</a:t>
          </a:r>
          <a:endParaRPr lang="en-US" dirty="0"/>
        </a:p>
      </dgm:t>
    </dgm:pt>
    <dgm:pt modelId="{4F7CABCA-44FD-479D-85A1-F30FA7B12177}" type="parTrans" cxnId="{D49F7FBF-F19B-49B5-9277-3E5C4D074FC3}">
      <dgm:prSet/>
      <dgm:spPr/>
      <dgm:t>
        <a:bodyPr/>
        <a:lstStyle/>
        <a:p>
          <a:endParaRPr lang="en-US"/>
        </a:p>
      </dgm:t>
    </dgm:pt>
    <dgm:pt modelId="{171F9D25-5E1F-42DD-A9C3-D17661F6C2E1}" type="sibTrans" cxnId="{D49F7FBF-F19B-49B5-9277-3E5C4D074FC3}">
      <dgm:prSet/>
      <dgm:spPr/>
      <dgm:t>
        <a:bodyPr/>
        <a:lstStyle/>
        <a:p>
          <a:endParaRPr lang="en-US"/>
        </a:p>
      </dgm:t>
    </dgm:pt>
    <dgm:pt modelId="{1AAB8294-3807-4E35-B4D7-1AF28521F349}">
      <dgm:prSet/>
      <dgm:spPr/>
      <dgm:t>
        <a:bodyPr/>
        <a:lstStyle/>
        <a:p>
          <a:r>
            <a:rPr lang="pt-BR"/>
            <a:t>Antecipação de necessidades de competências</a:t>
          </a:r>
          <a:endParaRPr lang="en-US"/>
        </a:p>
      </dgm:t>
    </dgm:pt>
    <dgm:pt modelId="{A3FDBFBC-AC74-46C7-8A80-883887622C51}" type="parTrans" cxnId="{C3F758B3-4B41-4F9F-BA68-89349DCC2884}">
      <dgm:prSet/>
      <dgm:spPr/>
      <dgm:t>
        <a:bodyPr/>
        <a:lstStyle/>
        <a:p>
          <a:endParaRPr lang="en-US"/>
        </a:p>
      </dgm:t>
    </dgm:pt>
    <dgm:pt modelId="{9C385E6E-444F-426D-9725-9B70E11A9524}" type="sibTrans" cxnId="{C3F758B3-4B41-4F9F-BA68-89349DCC2884}">
      <dgm:prSet/>
      <dgm:spPr/>
      <dgm:t>
        <a:bodyPr/>
        <a:lstStyle/>
        <a:p>
          <a:endParaRPr lang="en-US"/>
        </a:p>
      </dgm:t>
    </dgm:pt>
    <dgm:pt modelId="{8EFDB597-3377-456B-ABA0-39948D800A80}">
      <dgm:prSet/>
      <dgm:spPr/>
      <dgm:t>
        <a:bodyPr/>
        <a:lstStyle/>
        <a:p>
          <a:r>
            <a:rPr lang="pt-BR" dirty="0"/>
            <a:t>Definição, certificação e reconhecimento de competências.</a:t>
          </a:r>
          <a:endParaRPr lang="en-US" dirty="0"/>
        </a:p>
      </dgm:t>
    </dgm:pt>
    <dgm:pt modelId="{0AC3FA7E-32D8-4EB0-872B-9A3655E6AE1E}" type="parTrans" cxnId="{0801EF08-422A-4295-ADB8-43BAAF877E58}">
      <dgm:prSet/>
      <dgm:spPr/>
      <dgm:t>
        <a:bodyPr/>
        <a:lstStyle/>
        <a:p>
          <a:endParaRPr lang="en-US"/>
        </a:p>
      </dgm:t>
    </dgm:pt>
    <dgm:pt modelId="{B7E87B4E-C6D5-4ECD-BD9F-C89A15A696C0}" type="sibTrans" cxnId="{0801EF08-422A-4295-ADB8-43BAAF877E58}">
      <dgm:prSet/>
      <dgm:spPr/>
      <dgm:t>
        <a:bodyPr/>
        <a:lstStyle/>
        <a:p>
          <a:endParaRPr lang="en-US"/>
        </a:p>
      </dgm:t>
    </dgm:pt>
    <dgm:pt modelId="{4D4A9B1A-1CBB-49B1-9C8A-F04116E874E3}">
      <dgm:prSet/>
      <dgm:spPr/>
      <dgm:t>
        <a:bodyPr/>
        <a:lstStyle/>
        <a:p>
          <a:r>
            <a:rPr lang="pt-BR"/>
            <a:t>Gestão e melhoramento do acesso ao desenvolvimento de competências.</a:t>
          </a:r>
          <a:endParaRPr lang="en-US"/>
        </a:p>
      </dgm:t>
    </dgm:pt>
    <dgm:pt modelId="{C72C7820-BDF8-42E3-A0DE-1CE96130FCDE}" type="parTrans" cxnId="{60D1B50F-3D6B-4956-AC29-5C1B3E8D1DBC}">
      <dgm:prSet/>
      <dgm:spPr/>
      <dgm:t>
        <a:bodyPr/>
        <a:lstStyle/>
        <a:p>
          <a:endParaRPr lang="en-US"/>
        </a:p>
      </dgm:t>
    </dgm:pt>
    <dgm:pt modelId="{3FFFC547-3B57-42B4-B2A5-8C71AE1446CA}" type="sibTrans" cxnId="{60D1B50F-3D6B-4956-AC29-5C1B3E8D1DBC}">
      <dgm:prSet/>
      <dgm:spPr/>
      <dgm:t>
        <a:bodyPr/>
        <a:lstStyle/>
        <a:p>
          <a:endParaRPr lang="en-US"/>
        </a:p>
      </dgm:t>
    </dgm:pt>
    <dgm:pt modelId="{A922C8D0-50C9-4A7A-BC75-8401C2D05555}">
      <dgm:prSet/>
      <dgm:spPr/>
      <dgm:t>
        <a:bodyPr/>
        <a:lstStyle/>
        <a:p>
          <a:r>
            <a:rPr lang="pt-BR"/>
            <a:t>Desenvolvimento das competências</a:t>
          </a:r>
          <a:endParaRPr lang="en-US"/>
        </a:p>
      </dgm:t>
    </dgm:pt>
    <dgm:pt modelId="{019075CB-C05E-43C3-989A-C1AEAD7ADB15}" type="parTrans" cxnId="{2DA9E482-38A9-4664-95E3-3A78843EC02D}">
      <dgm:prSet/>
      <dgm:spPr/>
      <dgm:t>
        <a:bodyPr/>
        <a:lstStyle/>
        <a:p>
          <a:endParaRPr lang="en-US"/>
        </a:p>
      </dgm:t>
    </dgm:pt>
    <dgm:pt modelId="{03B4287E-F7E2-444E-B53C-57291C7BE730}" type="sibTrans" cxnId="{2DA9E482-38A9-4664-95E3-3A78843EC02D}">
      <dgm:prSet/>
      <dgm:spPr/>
      <dgm:t>
        <a:bodyPr/>
        <a:lstStyle/>
        <a:p>
          <a:endParaRPr lang="en-US"/>
        </a:p>
      </dgm:t>
    </dgm:pt>
    <dgm:pt modelId="{497390A8-9B87-4735-AB31-0639E2E46038}">
      <dgm:prSet/>
      <dgm:spPr/>
      <dgm:t>
        <a:bodyPr/>
        <a:lstStyle/>
        <a:p>
          <a:r>
            <a:rPr lang="pt-BR"/>
            <a:t>Distribuídas em varias organizações</a:t>
          </a:r>
          <a:endParaRPr lang="en-US"/>
        </a:p>
      </dgm:t>
    </dgm:pt>
    <dgm:pt modelId="{D618428A-2531-4E69-BE64-6B4A13E9048F}" type="parTrans" cxnId="{F18CD938-2A9B-4706-BF3F-1DAF16875CE0}">
      <dgm:prSet/>
      <dgm:spPr/>
      <dgm:t>
        <a:bodyPr/>
        <a:lstStyle/>
        <a:p>
          <a:endParaRPr lang="en-US"/>
        </a:p>
      </dgm:t>
    </dgm:pt>
    <dgm:pt modelId="{D8DFAD26-AED4-4284-98C0-3605AB7D4FB1}" type="sibTrans" cxnId="{F18CD938-2A9B-4706-BF3F-1DAF16875CE0}">
      <dgm:prSet/>
      <dgm:spPr/>
      <dgm:t>
        <a:bodyPr/>
        <a:lstStyle/>
        <a:p>
          <a:endParaRPr lang="en-US"/>
        </a:p>
      </dgm:t>
    </dgm:pt>
    <dgm:pt modelId="{62413243-ECC4-481B-8A09-21FA8E8D9B53}">
      <dgm:prSet/>
      <dgm:spPr/>
      <dgm:t>
        <a:bodyPr/>
        <a:lstStyle/>
        <a:p>
          <a:r>
            <a:rPr lang="pt-BR" dirty="0"/>
            <a:t>Instituições e centros de formação profissional.</a:t>
          </a:r>
          <a:endParaRPr lang="en-US" dirty="0"/>
        </a:p>
      </dgm:t>
    </dgm:pt>
    <dgm:pt modelId="{94E94C87-26BA-4AC5-A032-31F18EFB4DE0}" type="parTrans" cxnId="{6A517E2F-7EFB-4CD5-829D-DB3C9F7C71E3}">
      <dgm:prSet/>
      <dgm:spPr/>
      <dgm:t>
        <a:bodyPr/>
        <a:lstStyle/>
        <a:p>
          <a:endParaRPr lang="en-US"/>
        </a:p>
      </dgm:t>
    </dgm:pt>
    <dgm:pt modelId="{1B4C3080-7FD1-43EB-999E-D95677A5C838}" type="sibTrans" cxnId="{6A517E2F-7EFB-4CD5-829D-DB3C9F7C71E3}">
      <dgm:prSet/>
      <dgm:spPr/>
      <dgm:t>
        <a:bodyPr/>
        <a:lstStyle/>
        <a:p>
          <a:endParaRPr lang="en-US"/>
        </a:p>
      </dgm:t>
    </dgm:pt>
    <dgm:pt modelId="{E50FDC4B-9AE4-49D2-BFCC-81F4FE98B992}">
      <dgm:prSet/>
      <dgm:spPr/>
      <dgm:t>
        <a:bodyPr/>
        <a:lstStyle/>
        <a:p>
          <a:r>
            <a:rPr lang="pt-BR"/>
            <a:t>Secretarias nos ministérios do trabalho e educação.</a:t>
          </a:r>
          <a:endParaRPr lang="en-US"/>
        </a:p>
      </dgm:t>
    </dgm:pt>
    <dgm:pt modelId="{CC612474-61AB-42BC-B314-B510F026C57C}" type="parTrans" cxnId="{BC59AE41-6F8B-4799-9BB4-0380E5A231CC}">
      <dgm:prSet/>
      <dgm:spPr/>
      <dgm:t>
        <a:bodyPr/>
        <a:lstStyle/>
        <a:p>
          <a:endParaRPr lang="en-US"/>
        </a:p>
      </dgm:t>
    </dgm:pt>
    <dgm:pt modelId="{806EDE76-0838-4C42-B2FE-1D5C7D3E4D83}" type="sibTrans" cxnId="{BC59AE41-6F8B-4799-9BB4-0380E5A231CC}">
      <dgm:prSet/>
      <dgm:spPr/>
      <dgm:t>
        <a:bodyPr/>
        <a:lstStyle/>
        <a:p>
          <a:endParaRPr lang="en-US"/>
        </a:p>
      </dgm:t>
    </dgm:pt>
    <dgm:pt modelId="{F6AE173A-C98A-4C98-87B4-BCACE3C94CA1}">
      <dgm:prSet/>
      <dgm:spPr/>
      <dgm:t>
        <a:bodyPr/>
        <a:lstStyle/>
        <a:p>
          <a:r>
            <a:rPr lang="pt-BR"/>
            <a:t>Organismos de certificação independente.</a:t>
          </a:r>
          <a:endParaRPr lang="en-US"/>
        </a:p>
      </dgm:t>
    </dgm:pt>
    <dgm:pt modelId="{C7D85112-A782-4454-839A-6E1391248512}" type="parTrans" cxnId="{2A305033-3954-4BD8-87AD-6E3161F09AE9}">
      <dgm:prSet/>
      <dgm:spPr/>
      <dgm:t>
        <a:bodyPr/>
        <a:lstStyle/>
        <a:p>
          <a:endParaRPr lang="en-US"/>
        </a:p>
      </dgm:t>
    </dgm:pt>
    <dgm:pt modelId="{1D7A1790-28ED-4A86-8969-D6AE20BE2185}" type="sibTrans" cxnId="{2A305033-3954-4BD8-87AD-6E3161F09AE9}">
      <dgm:prSet/>
      <dgm:spPr/>
      <dgm:t>
        <a:bodyPr/>
        <a:lstStyle/>
        <a:p>
          <a:endParaRPr lang="en-US"/>
        </a:p>
      </dgm:t>
    </dgm:pt>
    <dgm:pt modelId="{A6624492-EC95-4F82-94B2-12C2F10103B4}">
      <dgm:prSet/>
      <dgm:spPr/>
      <dgm:t>
        <a:bodyPr/>
        <a:lstStyle/>
        <a:p>
          <a:r>
            <a:rPr lang="pt-BR"/>
            <a:t>Organizações de trabalhadores e empregadores.</a:t>
          </a:r>
          <a:endParaRPr lang="en-US"/>
        </a:p>
      </dgm:t>
    </dgm:pt>
    <dgm:pt modelId="{2812DD45-C5B1-445B-9061-ECB326BBDCFC}" type="parTrans" cxnId="{CF54A7BD-1200-44AA-8AAE-3ED4FEB0D038}">
      <dgm:prSet/>
      <dgm:spPr/>
      <dgm:t>
        <a:bodyPr/>
        <a:lstStyle/>
        <a:p>
          <a:endParaRPr lang="en-US"/>
        </a:p>
      </dgm:t>
    </dgm:pt>
    <dgm:pt modelId="{A0A418AC-3CE9-4296-85CA-BB98C14F4711}" type="sibTrans" cxnId="{CF54A7BD-1200-44AA-8AAE-3ED4FEB0D038}">
      <dgm:prSet/>
      <dgm:spPr/>
      <dgm:t>
        <a:bodyPr/>
        <a:lstStyle/>
        <a:p>
          <a:endParaRPr lang="en-US"/>
        </a:p>
      </dgm:t>
    </dgm:pt>
    <dgm:pt modelId="{0DBE49F6-9C16-412D-92FC-7CD909022BDF}">
      <dgm:prSet/>
      <dgm:spPr/>
      <dgm:t>
        <a:bodyPr/>
        <a:lstStyle/>
        <a:p>
          <a:r>
            <a:rPr lang="pt-BR"/>
            <a:t>Outras agencias dedicadas a promoção da produtividade ou inclusão.</a:t>
          </a:r>
          <a:endParaRPr lang="en-US"/>
        </a:p>
      </dgm:t>
    </dgm:pt>
    <dgm:pt modelId="{92036D94-7294-499F-92B3-BBB694349445}" type="parTrans" cxnId="{D682CA80-0C4E-483A-BBC1-FC011FD0D50F}">
      <dgm:prSet/>
      <dgm:spPr/>
      <dgm:t>
        <a:bodyPr/>
        <a:lstStyle/>
        <a:p>
          <a:endParaRPr lang="en-US"/>
        </a:p>
      </dgm:t>
    </dgm:pt>
    <dgm:pt modelId="{0EE59998-4C50-40AF-84FB-74684B6A8F30}" type="sibTrans" cxnId="{D682CA80-0C4E-483A-BBC1-FC011FD0D50F}">
      <dgm:prSet/>
      <dgm:spPr/>
      <dgm:t>
        <a:bodyPr/>
        <a:lstStyle/>
        <a:p>
          <a:endParaRPr lang="en-US"/>
        </a:p>
      </dgm:t>
    </dgm:pt>
    <dgm:pt modelId="{A323CAFA-F8E8-4AA1-BF2D-F8F7C79F965E}" type="pres">
      <dgm:prSet presAssocID="{BAA89DCE-994F-440E-8789-A0C93B4CB217}" presName="linear" presStyleCnt="0">
        <dgm:presLayoutVars>
          <dgm:dir/>
          <dgm:animLvl val="lvl"/>
          <dgm:resizeHandles val="exact"/>
        </dgm:presLayoutVars>
      </dgm:prSet>
      <dgm:spPr/>
    </dgm:pt>
    <dgm:pt modelId="{EBFDB980-E583-4DB2-AE86-092D04C6914B}" type="pres">
      <dgm:prSet presAssocID="{5E052555-F0EE-4D02-BA80-D8A6E08DA2D7}" presName="parentLin" presStyleCnt="0"/>
      <dgm:spPr/>
    </dgm:pt>
    <dgm:pt modelId="{93CCDF59-53E3-4E40-B423-B750818AA775}" type="pres">
      <dgm:prSet presAssocID="{5E052555-F0EE-4D02-BA80-D8A6E08DA2D7}" presName="parentLeftMargin" presStyleLbl="node1" presStyleIdx="0" presStyleCnt="2"/>
      <dgm:spPr/>
    </dgm:pt>
    <dgm:pt modelId="{632E8F3F-2EAF-4A5F-9270-5BB5D2CD6304}" type="pres">
      <dgm:prSet presAssocID="{5E052555-F0EE-4D02-BA80-D8A6E08DA2D7}" presName="parentText" presStyleLbl="node1" presStyleIdx="0" presStyleCnt="2">
        <dgm:presLayoutVars>
          <dgm:chMax val="0"/>
          <dgm:bulletEnabled val="1"/>
        </dgm:presLayoutVars>
      </dgm:prSet>
      <dgm:spPr/>
    </dgm:pt>
    <dgm:pt modelId="{A5E2E535-9D6B-4377-8C9E-89067D107C63}" type="pres">
      <dgm:prSet presAssocID="{5E052555-F0EE-4D02-BA80-D8A6E08DA2D7}" presName="negativeSpace" presStyleCnt="0"/>
      <dgm:spPr/>
    </dgm:pt>
    <dgm:pt modelId="{9FC92376-1DF0-4313-8812-DBA9379B1C41}" type="pres">
      <dgm:prSet presAssocID="{5E052555-F0EE-4D02-BA80-D8A6E08DA2D7}" presName="childText" presStyleLbl="conFgAcc1" presStyleIdx="0" presStyleCnt="2">
        <dgm:presLayoutVars>
          <dgm:bulletEnabled val="1"/>
        </dgm:presLayoutVars>
      </dgm:prSet>
      <dgm:spPr/>
    </dgm:pt>
    <dgm:pt modelId="{DF27215C-8946-43CF-B4D5-FE06CDEC9069}" type="pres">
      <dgm:prSet presAssocID="{ACEA8BE2-20A6-48F4-B8FF-4B8874F67B70}" presName="spaceBetweenRectangles" presStyleCnt="0"/>
      <dgm:spPr/>
    </dgm:pt>
    <dgm:pt modelId="{F2421AC2-FDF4-450D-A08F-880239DC4FC3}" type="pres">
      <dgm:prSet presAssocID="{497390A8-9B87-4735-AB31-0639E2E46038}" presName="parentLin" presStyleCnt="0"/>
      <dgm:spPr/>
    </dgm:pt>
    <dgm:pt modelId="{9B0B9E6A-F41D-4F7E-A81F-475161229D5B}" type="pres">
      <dgm:prSet presAssocID="{497390A8-9B87-4735-AB31-0639E2E46038}" presName="parentLeftMargin" presStyleLbl="node1" presStyleIdx="0" presStyleCnt="2"/>
      <dgm:spPr/>
    </dgm:pt>
    <dgm:pt modelId="{492BBE58-13D3-47AC-89CF-9B6CE45BB11F}" type="pres">
      <dgm:prSet presAssocID="{497390A8-9B87-4735-AB31-0639E2E46038}" presName="parentText" presStyleLbl="node1" presStyleIdx="1" presStyleCnt="2">
        <dgm:presLayoutVars>
          <dgm:chMax val="0"/>
          <dgm:bulletEnabled val="1"/>
        </dgm:presLayoutVars>
      </dgm:prSet>
      <dgm:spPr/>
    </dgm:pt>
    <dgm:pt modelId="{E4A89A15-6585-49C7-834D-EADD7DF9A984}" type="pres">
      <dgm:prSet presAssocID="{497390A8-9B87-4735-AB31-0639E2E46038}" presName="negativeSpace" presStyleCnt="0"/>
      <dgm:spPr/>
    </dgm:pt>
    <dgm:pt modelId="{308FC52F-7895-46B4-8DB0-A315911BD56D}" type="pres">
      <dgm:prSet presAssocID="{497390A8-9B87-4735-AB31-0639E2E46038}" presName="childText" presStyleLbl="conFgAcc1" presStyleIdx="1" presStyleCnt="2">
        <dgm:presLayoutVars>
          <dgm:bulletEnabled val="1"/>
        </dgm:presLayoutVars>
      </dgm:prSet>
      <dgm:spPr/>
    </dgm:pt>
  </dgm:ptLst>
  <dgm:cxnLst>
    <dgm:cxn modelId="{0801EF08-422A-4295-ADB8-43BAAF877E58}" srcId="{5E052555-F0EE-4D02-BA80-D8A6E08DA2D7}" destId="{8EFDB597-3377-456B-ABA0-39948D800A80}" srcOrd="2" destOrd="0" parTransId="{0AC3FA7E-32D8-4EB0-872B-9A3655E6AE1E}" sibTransId="{B7E87B4E-C6D5-4ECD-BD9F-C89A15A696C0}"/>
    <dgm:cxn modelId="{60D1B50F-3D6B-4956-AC29-5C1B3E8D1DBC}" srcId="{5E052555-F0EE-4D02-BA80-D8A6E08DA2D7}" destId="{4D4A9B1A-1CBB-49B1-9C8A-F04116E874E3}" srcOrd="3" destOrd="0" parTransId="{C72C7820-BDF8-42E3-A0DE-1CE96130FCDE}" sibTransId="{3FFFC547-3B57-42B4-B2A5-8C71AE1446CA}"/>
    <dgm:cxn modelId="{7112AD12-4B0D-45D1-A835-673D700A54AC}" type="presOf" srcId="{0DBE49F6-9C16-412D-92FC-7CD909022BDF}" destId="{308FC52F-7895-46B4-8DB0-A315911BD56D}" srcOrd="0" destOrd="4" presId="urn:microsoft.com/office/officeart/2005/8/layout/list1"/>
    <dgm:cxn modelId="{6A517E2F-7EFB-4CD5-829D-DB3C9F7C71E3}" srcId="{497390A8-9B87-4735-AB31-0639E2E46038}" destId="{62413243-ECC4-481B-8A09-21FA8E8D9B53}" srcOrd="0" destOrd="0" parTransId="{94E94C87-26BA-4AC5-A032-31F18EFB4DE0}" sibTransId="{1B4C3080-7FD1-43EB-999E-D95677A5C838}"/>
    <dgm:cxn modelId="{2A305033-3954-4BD8-87AD-6E3161F09AE9}" srcId="{497390A8-9B87-4735-AB31-0639E2E46038}" destId="{F6AE173A-C98A-4C98-87B4-BCACE3C94CA1}" srcOrd="2" destOrd="0" parTransId="{C7D85112-A782-4454-839A-6E1391248512}" sibTransId="{1D7A1790-28ED-4A86-8969-D6AE20BE2185}"/>
    <dgm:cxn modelId="{F18CD938-2A9B-4706-BF3F-1DAF16875CE0}" srcId="{BAA89DCE-994F-440E-8789-A0C93B4CB217}" destId="{497390A8-9B87-4735-AB31-0639E2E46038}" srcOrd="1" destOrd="0" parTransId="{D618428A-2531-4E69-BE64-6B4A13E9048F}" sibTransId="{D8DFAD26-AED4-4284-98C0-3605AB7D4FB1}"/>
    <dgm:cxn modelId="{BC59AE41-6F8B-4799-9BB4-0380E5A231CC}" srcId="{497390A8-9B87-4735-AB31-0639E2E46038}" destId="{E50FDC4B-9AE4-49D2-BFCC-81F4FE98B992}" srcOrd="1" destOrd="0" parTransId="{CC612474-61AB-42BC-B314-B510F026C57C}" sibTransId="{806EDE76-0838-4C42-B2FE-1D5C7D3E4D83}"/>
    <dgm:cxn modelId="{A398EC45-817D-438D-A8BC-68883562C324}" type="presOf" srcId="{8EFDB597-3377-456B-ABA0-39948D800A80}" destId="{9FC92376-1DF0-4313-8812-DBA9379B1C41}" srcOrd="0" destOrd="2" presId="urn:microsoft.com/office/officeart/2005/8/layout/list1"/>
    <dgm:cxn modelId="{A2577B51-A5C6-434B-9807-1B4624C5FFB5}" type="presOf" srcId="{A922C8D0-50C9-4A7A-BC75-8401C2D05555}" destId="{9FC92376-1DF0-4313-8812-DBA9379B1C41}" srcOrd="0" destOrd="4" presId="urn:microsoft.com/office/officeart/2005/8/layout/list1"/>
    <dgm:cxn modelId="{D682CA80-0C4E-483A-BBC1-FC011FD0D50F}" srcId="{497390A8-9B87-4735-AB31-0639E2E46038}" destId="{0DBE49F6-9C16-412D-92FC-7CD909022BDF}" srcOrd="4" destOrd="0" parTransId="{92036D94-7294-499F-92B3-BBB694349445}" sibTransId="{0EE59998-4C50-40AF-84FB-74684B6A8F30}"/>
    <dgm:cxn modelId="{2DA9E482-38A9-4664-95E3-3A78843EC02D}" srcId="{5E052555-F0EE-4D02-BA80-D8A6E08DA2D7}" destId="{A922C8D0-50C9-4A7A-BC75-8401C2D05555}" srcOrd="4" destOrd="0" parTransId="{019075CB-C05E-43C3-989A-C1AEAD7ADB15}" sibTransId="{03B4287E-F7E2-444E-B53C-57291C7BE730}"/>
    <dgm:cxn modelId="{8C64B391-1984-469E-8EDC-EF7B4D231626}" srcId="{BAA89DCE-994F-440E-8789-A0C93B4CB217}" destId="{5E052555-F0EE-4D02-BA80-D8A6E08DA2D7}" srcOrd="0" destOrd="0" parTransId="{B4F52930-C3B2-4872-B463-5BA041062D32}" sibTransId="{ACEA8BE2-20A6-48F4-B8FF-4B8874F67B70}"/>
    <dgm:cxn modelId="{8084019E-33BF-42F7-8F15-62AA90AA6764}" type="presOf" srcId="{A6624492-EC95-4F82-94B2-12C2F10103B4}" destId="{308FC52F-7895-46B4-8DB0-A315911BD56D}" srcOrd="0" destOrd="3" presId="urn:microsoft.com/office/officeart/2005/8/layout/list1"/>
    <dgm:cxn modelId="{9A99B1A2-1D23-4098-B13C-4F56B612F41A}" type="presOf" srcId="{F6AE173A-C98A-4C98-87B4-BCACE3C94CA1}" destId="{308FC52F-7895-46B4-8DB0-A315911BD56D}" srcOrd="0" destOrd="2" presId="urn:microsoft.com/office/officeart/2005/8/layout/list1"/>
    <dgm:cxn modelId="{C3F758B3-4B41-4F9F-BA68-89349DCC2884}" srcId="{5E052555-F0EE-4D02-BA80-D8A6E08DA2D7}" destId="{1AAB8294-3807-4E35-B4D7-1AF28521F349}" srcOrd="1" destOrd="0" parTransId="{A3FDBFBC-AC74-46C7-8A80-883887622C51}" sibTransId="{9C385E6E-444F-426D-9725-9B70E11A9524}"/>
    <dgm:cxn modelId="{B51516B5-790C-46E4-8A8D-9EB578EFACF6}" type="presOf" srcId="{1AAB8294-3807-4E35-B4D7-1AF28521F349}" destId="{9FC92376-1DF0-4313-8812-DBA9379B1C41}" srcOrd="0" destOrd="1" presId="urn:microsoft.com/office/officeart/2005/8/layout/list1"/>
    <dgm:cxn modelId="{9AE87DB6-14B7-4A3B-A397-A4F5E8613BB7}" type="presOf" srcId="{497390A8-9B87-4735-AB31-0639E2E46038}" destId="{9B0B9E6A-F41D-4F7E-A81F-475161229D5B}" srcOrd="0" destOrd="0" presId="urn:microsoft.com/office/officeart/2005/8/layout/list1"/>
    <dgm:cxn modelId="{CF54A7BD-1200-44AA-8AAE-3ED4FEB0D038}" srcId="{497390A8-9B87-4735-AB31-0639E2E46038}" destId="{A6624492-EC95-4F82-94B2-12C2F10103B4}" srcOrd="3" destOrd="0" parTransId="{2812DD45-C5B1-445B-9061-ECB326BBDCFC}" sibTransId="{A0A418AC-3CE9-4296-85CA-BB98C14F4711}"/>
    <dgm:cxn modelId="{D49F7FBF-F19B-49B5-9277-3E5C4D074FC3}" srcId="{5E052555-F0EE-4D02-BA80-D8A6E08DA2D7}" destId="{5E658CB1-602F-485C-99C0-A96515F15D07}" srcOrd="0" destOrd="0" parTransId="{4F7CABCA-44FD-479D-85A1-F30FA7B12177}" sibTransId="{171F9D25-5E1F-42DD-A9C3-D17661F6C2E1}"/>
    <dgm:cxn modelId="{AA21F0C8-F8C0-4B6A-A81A-F0E209D229C1}" type="presOf" srcId="{5E658CB1-602F-485C-99C0-A96515F15D07}" destId="{9FC92376-1DF0-4313-8812-DBA9379B1C41}" srcOrd="0" destOrd="0" presId="urn:microsoft.com/office/officeart/2005/8/layout/list1"/>
    <dgm:cxn modelId="{8B9A60D9-1E32-4104-B572-B503B0DB2BBE}" type="presOf" srcId="{E50FDC4B-9AE4-49D2-BFCC-81F4FE98B992}" destId="{308FC52F-7895-46B4-8DB0-A315911BD56D}" srcOrd="0" destOrd="1" presId="urn:microsoft.com/office/officeart/2005/8/layout/list1"/>
    <dgm:cxn modelId="{782AD7DA-8606-4B84-A902-6B3D28C7C671}" type="presOf" srcId="{5E052555-F0EE-4D02-BA80-D8A6E08DA2D7}" destId="{632E8F3F-2EAF-4A5F-9270-5BB5D2CD6304}" srcOrd="1" destOrd="0" presId="urn:microsoft.com/office/officeart/2005/8/layout/list1"/>
    <dgm:cxn modelId="{A28ABEDF-2B36-4897-8801-9F98D83F9DDF}" type="presOf" srcId="{BAA89DCE-994F-440E-8789-A0C93B4CB217}" destId="{A323CAFA-F8E8-4AA1-BF2D-F8F7C79F965E}" srcOrd="0" destOrd="0" presId="urn:microsoft.com/office/officeart/2005/8/layout/list1"/>
    <dgm:cxn modelId="{49DF1FE2-9264-4F63-8070-63F9D76FBD25}" type="presOf" srcId="{62413243-ECC4-481B-8A09-21FA8E8D9B53}" destId="{308FC52F-7895-46B4-8DB0-A315911BD56D}" srcOrd="0" destOrd="0" presId="urn:microsoft.com/office/officeart/2005/8/layout/list1"/>
    <dgm:cxn modelId="{561256E6-4DF1-44F6-8777-C4BE4535AC20}" type="presOf" srcId="{5E052555-F0EE-4D02-BA80-D8A6E08DA2D7}" destId="{93CCDF59-53E3-4E40-B423-B750818AA775}" srcOrd="0" destOrd="0" presId="urn:microsoft.com/office/officeart/2005/8/layout/list1"/>
    <dgm:cxn modelId="{6CD5F6E9-3198-4B9D-B995-B3ACDF30B2B4}" type="presOf" srcId="{4D4A9B1A-1CBB-49B1-9C8A-F04116E874E3}" destId="{9FC92376-1DF0-4313-8812-DBA9379B1C41}" srcOrd="0" destOrd="3" presId="urn:microsoft.com/office/officeart/2005/8/layout/list1"/>
    <dgm:cxn modelId="{A6EB8AFE-131E-4249-BB1A-69DD94D4C859}" type="presOf" srcId="{497390A8-9B87-4735-AB31-0639E2E46038}" destId="{492BBE58-13D3-47AC-89CF-9B6CE45BB11F}" srcOrd="1" destOrd="0" presId="urn:microsoft.com/office/officeart/2005/8/layout/list1"/>
    <dgm:cxn modelId="{97FCDBCD-3933-4896-9AA9-8B796733E4D3}" type="presParOf" srcId="{A323CAFA-F8E8-4AA1-BF2D-F8F7C79F965E}" destId="{EBFDB980-E583-4DB2-AE86-092D04C6914B}" srcOrd="0" destOrd="0" presId="urn:microsoft.com/office/officeart/2005/8/layout/list1"/>
    <dgm:cxn modelId="{2E3D5A3A-C307-4496-B2DE-4BD9CB984060}" type="presParOf" srcId="{EBFDB980-E583-4DB2-AE86-092D04C6914B}" destId="{93CCDF59-53E3-4E40-B423-B750818AA775}" srcOrd="0" destOrd="0" presId="urn:microsoft.com/office/officeart/2005/8/layout/list1"/>
    <dgm:cxn modelId="{1F32FE09-5A9C-43F5-8A65-898488C30E56}" type="presParOf" srcId="{EBFDB980-E583-4DB2-AE86-092D04C6914B}" destId="{632E8F3F-2EAF-4A5F-9270-5BB5D2CD6304}" srcOrd="1" destOrd="0" presId="urn:microsoft.com/office/officeart/2005/8/layout/list1"/>
    <dgm:cxn modelId="{689D6E25-A743-4378-908C-012BB9EA5B23}" type="presParOf" srcId="{A323CAFA-F8E8-4AA1-BF2D-F8F7C79F965E}" destId="{A5E2E535-9D6B-4377-8C9E-89067D107C63}" srcOrd="1" destOrd="0" presId="urn:microsoft.com/office/officeart/2005/8/layout/list1"/>
    <dgm:cxn modelId="{E12A528A-80E4-405E-89ED-4093BB54025E}" type="presParOf" srcId="{A323CAFA-F8E8-4AA1-BF2D-F8F7C79F965E}" destId="{9FC92376-1DF0-4313-8812-DBA9379B1C41}" srcOrd="2" destOrd="0" presId="urn:microsoft.com/office/officeart/2005/8/layout/list1"/>
    <dgm:cxn modelId="{75C08472-BC97-4C54-8C66-45FAACD28473}" type="presParOf" srcId="{A323CAFA-F8E8-4AA1-BF2D-F8F7C79F965E}" destId="{DF27215C-8946-43CF-B4D5-FE06CDEC9069}" srcOrd="3" destOrd="0" presId="urn:microsoft.com/office/officeart/2005/8/layout/list1"/>
    <dgm:cxn modelId="{A776926B-57F0-4F3C-8583-14808BD1CC17}" type="presParOf" srcId="{A323CAFA-F8E8-4AA1-BF2D-F8F7C79F965E}" destId="{F2421AC2-FDF4-450D-A08F-880239DC4FC3}" srcOrd="4" destOrd="0" presId="urn:microsoft.com/office/officeart/2005/8/layout/list1"/>
    <dgm:cxn modelId="{DEE22609-6645-4F84-9A08-480FC2F06286}" type="presParOf" srcId="{F2421AC2-FDF4-450D-A08F-880239DC4FC3}" destId="{9B0B9E6A-F41D-4F7E-A81F-475161229D5B}" srcOrd="0" destOrd="0" presId="urn:microsoft.com/office/officeart/2005/8/layout/list1"/>
    <dgm:cxn modelId="{CD272014-A5EC-4CDD-8E40-28500B0BD2B0}" type="presParOf" srcId="{F2421AC2-FDF4-450D-A08F-880239DC4FC3}" destId="{492BBE58-13D3-47AC-89CF-9B6CE45BB11F}" srcOrd="1" destOrd="0" presId="urn:microsoft.com/office/officeart/2005/8/layout/list1"/>
    <dgm:cxn modelId="{172018D9-33F5-4490-ACCB-1383645D27FE}" type="presParOf" srcId="{A323CAFA-F8E8-4AA1-BF2D-F8F7C79F965E}" destId="{E4A89A15-6585-49C7-834D-EADD7DF9A984}" srcOrd="5" destOrd="0" presId="urn:microsoft.com/office/officeart/2005/8/layout/list1"/>
    <dgm:cxn modelId="{01B9443D-19D8-4029-845F-A26822FFE7F9}" type="presParOf" srcId="{A323CAFA-F8E8-4AA1-BF2D-F8F7C79F965E}" destId="{308FC52F-7895-46B4-8DB0-A315911BD56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793CE9-4FFD-453F-BCD2-D865D9D69AC7}"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283223A2-DDD0-42EA-96B2-051E2556B509}">
      <dgm:prSet custT="1"/>
      <dgm:spPr/>
      <dgm:t>
        <a:bodyPr/>
        <a:lstStyle/>
        <a:p>
          <a:r>
            <a:rPr lang="pt-BR" sz="3200" noProof="0" dirty="0"/>
            <a:t>O mercado de trabalho esta demandando competências para tarefas cognitivas pouco automatizáveis.</a:t>
          </a:r>
        </a:p>
      </dgm:t>
    </dgm:pt>
    <dgm:pt modelId="{03B262BD-585F-40CE-A7E2-CE23ECD0C608}" type="parTrans" cxnId="{5E294362-A3DE-43EE-A6B9-B40B5E123C23}">
      <dgm:prSet/>
      <dgm:spPr/>
      <dgm:t>
        <a:bodyPr/>
        <a:lstStyle/>
        <a:p>
          <a:endParaRPr lang="en-US" sz="1200"/>
        </a:p>
      </dgm:t>
    </dgm:pt>
    <dgm:pt modelId="{CF48118B-C6F9-44AB-8E25-6B1221D8F309}" type="sibTrans" cxnId="{5E294362-A3DE-43EE-A6B9-B40B5E123C23}">
      <dgm:prSet/>
      <dgm:spPr/>
      <dgm:t>
        <a:bodyPr/>
        <a:lstStyle/>
        <a:p>
          <a:endParaRPr lang="en-US" sz="1200"/>
        </a:p>
      </dgm:t>
    </dgm:pt>
    <dgm:pt modelId="{893C4200-9C6C-436D-901B-705F0F9AD8DE}">
      <dgm:prSet custT="1"/>
      <dgm:spPr/>
      <dgm:t>
        <a:bodyPr/>
        <a:lstStyle/>
        <a:p>
          <a:r>
            <a:rPr lang="pt-BR" sz="3200" noProof="0" dirty="0"/>
            <a:t>Os sistemas de formação profissional estão formando para tarefas automatizáveis.</a:t>
          </a:r>
        </a:p>
      </dgm:t>
    </dgm:pt>
    <dgm:pt modelId="{EB99D1DB-2189-41E4-A399-E416CB383903}" type="parTrans" cxnId="{5047411D-5424-4D3B-9A93-B8A6B3CDFC81}">
      <dgm:prSet/>
      <dgm:spPr/>
      <dgm:t>
        <a:bodyPr/>
        <a:lstStyle/>
        <a:p>
          <a:endParaRPr lang="en-US" sz="1200"/>
        </a:p>
      </dgm:t>
    </dgm:pt>
    <dgm:pt modelId="{C3744F93-2047-4502-913A-E798AB148A21}" type="sibTrans" cxnId="{5047411D-5424-4D3B-9A93-B8A6B3CDFC81}">
      <dgm:prSet/>
      <dgm:spPr/>
      <dgm:t>
        <a:bodyPr/>
        <a:lstStyle/>
        <a:p>
          <a:endParaRPr lang="en-US" sz="1200"/>
        </a:p>
      </dgm:t>
    </dgm:pt>
    <dgm:pt modelId="{090F90E8-631C-4E03-BC69-817C1D10EEE4}">
      <dgm:prSet custT="1"/>
      <dgm:spPr/>
      <dgm:t>
        <a:bodyPr/>
        <a:lstStyle/>
        <a:p>
          <a:r>
            <a:rPr lang="pt-BR" sz="3200" noProof="0" dirty="0"/>
            <a:t>Este cenário, no longo prazo, põe em risco a relevância e sustentabilidade dos sistemas de formação profissional.</a:t>
          </a:r>
        </a:p>
      </dgm:t>
    </dgm:pt>
    <dgm:pt modelId="{8AE9919F-29BB-4B10-BE3A-6F055D6012CC}" type="parTrans" cxnId="{F2586291-9766-4C10-813C-800CC1F55A44}">
      <dgm:prSet/>
      <dgm:spPr/>
      <dgm:t>
        <a:bodyPr/>
        <a:lstStyle/>
        <a:p>
          <a:endParaRPr lang="es-419"/>
        </a:p>
      </dgm:t>
    </dgm:pt>
    <dgm:pt modelId="{17D58024-106D-47F3-AA95-46860BFBD53F}" type="sibTrans" cxnId="{F2586291-9766-4C10-813C-800CC1F55A44}">
      <dgm:prSet/>
      <dgm:spPr/>
      <dgm:t>
        <a:bodyPr/>
        <a:lstStyle/>
        <a:p>
          <a:endParaRPr lang="es-419"/>
        </a:p>
      </dgm:t>
    </dgm:pt>
    <dgm:pt modelId="{E1F6A6E0-41BA-4B6E-9F07-A57456CE93B2}" type="pres">
      <dgm:prSet presAssocID="{23793CE9-4FFD-453F-BCD2-D865D9D69AC7}" presName="linear" presStyleCnt="0">
        <dgm:presLayoutVars>
          <dgm:animLvl val="lvl"/>
          <dgm:resizeHandles val="exact"/>
        </dgm:presLayoutVars>
      </dgm:prSet>
      <dgm:spPr/>
    </dgm:pt>
    <dgm:pt modelId="{1A5608E5-6231-4323-8E81-915A3A0A671C}" type="pres">
      <dgm:prSet presAssocID="{283223A2-DDD0-42EA-96B2-051E2556B509}" presName="parentText" presStyleLbl="node1" presStyleIdx="0" presStyleCnt="3">
        <dgm:presLayoutVars>
          <dgm:chMax val="0"/>
          <dgm:bulletEnabled val="1"/>
        </dgm:presLayoutVars>
      </dgm:prSet>
      <dgm:spPr/>
    </dgm:pt>
    <dgm:pt modelId="{B43F807E-2DB0-442C-8F55-35429A0592D9}" type="pres">
      <dgm:prSet presAssocID="{CF48118B-C6F9-44AB-8E25-6B1221D8F309}" presName="spacer" presStyleCnt="0"/>
      <dgm:spPr/>
    </dgm:pt>
    <dgm:pt modelId="{5E54F546-A3A2-4419-AEF5-78530E16F6C1}" type="pres">
      <dgm:prSet presAssocID="{893C4200-9C6C-436D-901B-705F0F9AD8DE}" presName="parentText" presStyleLbl="node1" presStyleIdx="1" presStyleCnt="3">
        <dgm:presLayoutVars>
          <dgm:chMax val="0"/>
          <dgm:bulletEnabled val="1"/>
        </dgm:presLayoutVars>
      </dgm:prSet>
      <dgm:spPr/>
    </dgm:pt>
    <dgm:pt modelId="{6C986AFE-3752-426D-B4CC-3C511CC60188}" type="pres">
      <dgm:prSet presAssocID="{C3744F93-2047-4502-913A-E798AB148A21}" presName="spacer" presStyleCnt="0"/>
      <dgm:spPr/>
    </dgm:pt>
    <dgm:pt modelId="{3876DE55-AA56-4A78-B4FB-6293C8EFAABF}" type="pres">
      <dgm:prSet presAssocID="{090F90E8-631C-4E03-BC69-817C1D10EEE4}" presName="parentText" presStyleLbl="node1" presStyleIdx="2" presStyleCnt="3">
        <dgm:presLayoutVars>
          <dgm:chMax val="0"/>
          <dgm:bulletEnabled val="1"/>
        </dgm:presLayoutVars>
      </dgm:prSet>
      <dgm:spPr/>
    </dgm:pt>
  </dgm:ptLst>
  <dgm:cxnLst>
    <dgm:cxn modelId="{5047411D-5424-4D3B-9A93-B8A6B3CDFC81}" srcId="{23793CE9-4FFD-453F-BCD2-D865D9D69AC7}" destId="{893C4200-9C6C-436D-901B-705F0F9AD8DE}" srcOrd="1" destOrd="0" parTransId="{EB99D1DB-2189-41E4-A399-E416CB383903}" sibTransId="{C3744F93-2047-4502-913A-E798AB148A21}"/>
    <dgm:cxn modelId="{0D41A721-EEAA-4978-A591-19C4525F1CD0}" type="presOf" srcId="{893C4200-9C6C-436D-901B-705F0F9AD8DE}" destId="{5E54F546-A3A2-4419-AEF5-78530E16F6C1}" srcOrd="0" destOrd="0" presId="urn:microsoft.com/office/officeart/2005/8/layout/vList2"/>
    <dgm:cxn modelId="{1A34FD2C-BFDA-43B8-B4AA-3674926C08AA}" type="presOf" srcId="{090F90E8-631C-4E03-BC69-817C1D10EEE4}" destId="{3876DE55-AA56-4A78-B4FB-6293C8EFAABF}" srcOrd="0" destOrd="0" presId="urn:microsoft.com/office/officeart/2005/8/layout/vList2"/>
    <dgm:cxn modelId="{000B3832-0AED-47B5-855F-4304751E56DA}" type="presOf" srcId="{23793CE9-4FFD-453F-BCD2-D865D9D69AC7}" destId="{E1F6A6E0-41BA-4B6E-9F07-A57456CE93B2}" srcOrd="0" destOrd="0" presId="urn:microsoft.com/office/officeart/2005/8/layout/vList2"/>
    <dgm:cxn modelId="{5E294362-A3DE-43EE-A6B9-B40B5E123C23}" srcId="{23793CE9-4FFD-453F-BCD2-D865D9D69AC7}" destId="{283223A2-DDD0-42EA-96B2-051E2556B509}" srcOrd="0" destOrd="0" parTransId="{03B262BD-585F-40CE-A7E2-CE23ECD0C608}" sibTransId="{CF48118B-C6F9-44AB-8E25-6B1221D8F309}"/>
    <dgm:cxn modelId="{F2586291-9766-4C10-813C-800CC1F55A44}" srcId="{23793CE9-4FFD-453F-BCD2-D865D9D69AC7}" destId="{090F90E8-631C-4E03-BC69-817C1D10EEE4}" srcOrd="2" destOrd="0" parTransId="{8AE9919F-29BB-4B10-BE3A-6F055D6012CC}" sibTransId="{17D58024-106D-47F3-AA95-46860BFBD53F}"/>
    <dgm:cxn modelId="{C26A12A5-7A08-49E1-A0FA-F6FC4FAAEC02}" type="presOf" srcId="{283223A2-DDD0-42EA-96B2-051E2556B509}" destId="{1A5608E5-6231-4323-8E81-915A3A0A671C}" srcOrd="0" destOrd="0" presId="urn:microsoft.com/office/officeart/2005/8/layout/vList2"/>
    <dgm:cxn modelId="{A21A9837-5DCB-48A4-BDCF-F7FF0CE3F02E}" type="presParOf" srcId="{E1F6A6E0-41BA-4B6E-9F07-A57456CE93B2}" destId="{1A5608E5-6231-4323-8E81-915A3A0A671C}" srcOrd="0" destOrd="0" presId="urn:microsoft.com/office/officeart/2005/8/layout/vList2"/>
    <dgm:cxn modelId="{D7EDF3DA-4329-4D6B-9B4C-451B0A960702}" type="presParOf" srcId="{E1F6A6E0-41BA-4B6E-9F07-A57456CE93B2}" destId="{B43F807E-2DB0-442C-8F55-35429A0592D9}" srcOrd="1" destOrd="0" presId="urn:microsoft.com/office/officeart/2005/8/layout/vList2"/>
    <dgm:cxn modelId="{F0918919-A903-45C6-8AE3-CAA792BDC118}" type="presParOf" srcId="{E1F6A6E0-41BA-4B6E-9F07-A57456CE93B2}" destId="{5E54F546-A3A2-4419-AEF5-78530E16F6C1}" srcOrd="2" destOrd="0" presId="urn:microsoft.com/office/officeart/2005/8/layout/vList2"/>
    <dgm:cxn modelId="{755E06A2-EE39-474A-82D9-1FF46F510E35}" type="presParOf" srcId="{E1F6A6E0-41BA-4B6E-9F07-A57456CE93B2}" destId="{6C986AFE-3752-426D-B4CC-3C511CC60188}" srcOrd="3" destOrd="0" presId="urn:microsoft.com/office/officeart/2005/8/layout/vList2"/>
    <dgm:cxn modelId="{A7273522-821C-4D3D-987C-1BC03837B949}" type="presParOf" srcId="{E1F6A6E0-41BA-4B6E-9F07-A57456CE93B2}" destId="{3876DE55-AA56-4A78-B4FB-6293C8EFAAB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FC45C-659D-4BB0-9FC4-82D716A66ED0}">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DC1F828-6B16-4B51-9615-6B529476D713}">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501650" lvl="0" indent="-501650" algn="l" defTabSz="1333500">
            <a:lnSpc>
              <a:spcPct val="90000"/>
            </a:lnSpc>
            <a:spcBef>
              <a:spcPct val="0"/>
            </a:spcBef>
            <a:spcAft>
              <a:spcPct val="35000"/>
            </a:spcAft>
            <a:buNone/>
          </a:pPr>
          <a:r>
            <a:rPr lang="pt-BR" sz="3000" kern="1200" noProof="0" dirty="0"/>
            <a:t>1.  Missão histórica dos sistemas de formação profissional.</a:t>
          </a:r>
        </a:p>
      </dsp:txBody>
      <dsp:txXfrm>
        <a:off x="0" y="665"/>
        <a:ext cx="6666833" cy="1090517"/>
      </dsp:txXfrm>
    </dsp:sp>
    <dsp:sp modelId="{9ABEB65D-C2C8-4B11-A0DC-7AB5D9622FE9}">
      <dsp:nvSpPr>
        <dsp:cNvPr id="0" name=""/>
        <dsp:cNvSpPr/>
      </dsp:nvSpPr>
      <dsp:spPr>
        <a:xfrm>
          <a:off x="0" y="1091183"/>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62663CE-8164-49E1-BC8C-D42FADD4F5AD}">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501650" lvl="0" indent="-501650" algn="l" defTabSz="1333500">
            <a:lnSpc>
              <a:spcPct val="90000"/>
            </a:lnSpc>
            <a:spcBef>
              <a:spcPct val="0"/>
            </a:spcBef>
            <a:spcAft>
              <a:spcPct val="35000"/>
            </a:spcAft>
            <a:buNone/>
          </a:pPr>
          <a:r>
            <a:rPr lang="pt-BR" sz="3000" kern="1200" noProof="0" dirty="0"/>
            <a:t>2.  Mudanças na estrutura da demanda por competências.</a:t>
          </a:r>
        </a:p>
      </dsp:txBody>
      <dsp:txXfrm>
        <a:off x="0" y="1091183"/>
        <a:ext cx="6666833" cy="1090517"/>
      </dsp:txXfrm>
    </dsp:sp>
    <dsp:sp modelId="{F0AFAD17-9EBC-4896-90D5-4447B8EFBA1F}">
      <dsp:nvSpPr>
        <dsp:cNvPr id="0" name=""/>
        <dsp:cNvSpPr/>
      </dsp:nvSpPr>
      <dsp:spPr>
        <a:xfrm>
          <a:off x="0" y="2181701"/>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5D30289-31DF-4A6E-BF10-6B5BB064522A}">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511175" lvl="0" indent="-511175" algn="l" defTabSz="1333500">
            <a:lnSpc>
              <a:spcPct val="90000"/>
            </a:lnSpc>
            <a:spcBef>
              <a:spcPct val="0"/>
            </a:spcBef>
            <a:spcAft>
              <a:spcPct val="35000"/>
            </a:spcAft>
            <a:buNone/>
          </a:pPr>
          <a:r>
            <a:rPr lang="pt-BR" sz="3000" kern="1200" noProof="0" dirty="0"/>
            <a:t>3.  Efeitos das mudanças nos sistemas de formação profissional.</a:t>
          </a:r>
        </a:p>
      </dsp:txBody>
      <dsp:txXfrm>
        <a:off x="0" y="2181701"/>
        <a:ext cx="6666833" cy="1090517"/>
      </dsp:txXfrm>
    </dsp:sp>
    <dsp:sp modelId="{F2AB31B2-13BD-441C-86E4-1A1D55B6F462}">
      <dsp:nvSpPr>
        <dsp:cNvPr id="0" name=""/>
        <dsp:cNvSpPr/>
      </dsp:nvSpPr>
      <dsp:spPr>
        <a:xfrm>
          <a:off x="0" y="3272218"/>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A029DB5-0633-4D59-9C65-49C22F6635FF}">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pt-BR" sz="3000" kern="1200" noProof="0" dirty="0"/>
            <a:t>4. As novas demandas.</a:t>
          </a:r>
        </a:p>
      </dsp:txBody>
      <dsp:txXfrm>
        <a:off x="0" y="3272218"/>
        <a:ext cx="6666833" cy="1090517"/>
      </dsp:txXfrm>
    </dsp:sp>
    <dsp:sp modelId="{5921AC40-97E9-4D74-96FE-E362DA7E95FF}">
      <dsp:nvSpPr>
        <dsp:cNvPr id="0" name=""/>
        <dsp:cNvSpPr/>
      </dsp:nvSpPr>
      <dsp:spPr>
        <a:xfrm>
          <a:off x="0" y="4362736"/>
          <a:ext cx="6666833"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A41A852-C404-46A7-A99D-E01EAA496B7D}">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pt-BR" sz="3000" kern="1200" noProof="0" dirty="0"/>
            <a:t>5. A respeito da inovação.</a:t>
          </a:r>
        </a:p>
      </dsp:txBody>
      <dsp:txXfrm>
        <a:off x="0" y="4362736"/>
        <a:ext cx="6666833" cy="1090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92376-1DF0-4313-8812-DBA9379B1C41}">
      <dsp:nvSpPr>
        <dsp:cNvPr id="0" name=""/>
        <dsp:cNvSpPr/>
      </dsp:nvSpPr>
      <dsp:spPr>
        <a:xfrm>
          <a:off x="0" y="447444"/>
          <a:ext cx="7349559" cy="1965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407" tIns="333248" rIns="570407" bIns="113792" numCol="1" spcCol="1270" anchor="t" anchorCtr="0">
          <a:noAutofit/>
        </a:bodyPr>
        <a:lstStyle/>
        <a:p>
          <a:pPr marL="171450" lvl="1" indent="-171450" algn="l" defTabSz="711200">
            <a:lnSpc>
              <a:spcPct val="90000"/>
            </a:lnSpc>
            <a:spcBef>
              <a:spcPct val="0"/>
            </a:spcBef>
            <a:spcAft>
              <a:spcPct val="15000"/>
            </a:spcAft>
            <a:buChar char="•"/>
          </a:pPr>
          <a:r>
            <a:rPr lang="pt-BR" sz="1600" kern="1200" dirty="0"/>
            <a:t>Governança do sistema.</a:t>
          </a:r>
          <a:endParaRPr lang="en-US" sz="1600" kern="1200" dirty="0"/>
        </a:p>
        <a:p>
          <a:pPr marL="171450" lvl="1" indent="-171450" algn="l" defTabSz="711200">
            <a:lnSpc>
              <a:spcPct val="90000"/>
            </a:lnSpc>
            <a:spcBef>
              <a:spcPct val="0"/>
            </a:spcBef>
            <a:spcAft>
              <a:spcPct val="15000"/>
            </a:spcAft>
            <a:buChar char="•"/>
          </a:pPr>
          <a:r>
            <a:rPr lang="pt-BR" sz="1600" kern="1200"/>
            <a:t>Antecipação de necessidades de competências</a:t>
          </a:r>
          <a:endParaRPr lang="en-US" sz="1600" kern="1200"/>
        </a:p>
        <a:p>
          <a:pPr marL="171450" lvl="1" indent="-171450" algn="l" defTabSz="711200">
            <a:lnSpc>
              <a:spcPct val="90000"/>
            </a:lnSpc>
            <a:spcBef>
              <a:spcPct val="0"/>
            </a:spcBef>
            <a:spcAft>
              <a:spcPct val="15000"/>
            </a:spcAft>
            <a:buChar char="•"/>
          </a:pPr>
          <a:r>
            <a:rPr lang="pt-BR" sz="1600" kern="1200" dirty="0"/>
            <a:t>Definição, certificação e reconhecimento de competências.</a:t>
          </a:r>
          <a:endParaRPr lang="en-US" sz="1600" kern="1200" dirty="0"/>
        </a:p>
        <a:p>
          <a:pPr marL="171450" lvl="1" indent="-171450" algn="l" defTabSz="711200">
            <a:lnSpc>
              <a:spcPct val="90000"/>
            </a:lnSpc>
            <a:spcBef>
              <a:spcPct val="0"/>
            </a:spcBef>
            <a:spcAft>
              <a:spcPct val="15000"/>
            </a:spcAft>
            <a:buChar char="•"/>
          </a:pPr>
          <a:r>
            <a:rPr lang="pt-BR" sz="1600" kern="1200"/>
            <a:t>Gestão e melhoramento do acesso ao desenvolvimento de competências.</a:t>
          </a:r>
          <a:endParaRPr lang="en-US" sz="1600" kern="1200"/>
        </a:p>
        <a:p>
          <a:pPr marL="171450" lvl="1" indent="-171450" algn="l" defTabSz="711200">
            <a:lnSpc>
              <a:spcPct val="90000"/>
            </a:lnSpc>
            <a:spcBef>
              <a:spcPct val="0"/>
            </a:spcBef>
            <a:spcAft>
              <a:spcPct val="15000"/>
            </a:spcAft>
            <a:buChar char="•"/>
          </a:pPr>
          <a:r>
            <a:rPr lang="pt-BR" sz="1600" kern="1200"/>
            <a:t>Desenvolvimento das competências</a:t>
          </a:r>
          <a:endParaRPr lang="en-US" sz="1600" kern="1200"/>
        </a:p>
      </dsp:txBody>
      <dsp:txXfrm>
        <a:off x="0" y="447444"/>
        <a:ext cx="7349559" cy="1965599"/>
      </dsp:txXfrm>
    </dsp:sp>
    <dsp:sp modelId="{632E8F3F-2EAF-4A5F-9270-5BB5D2CD6304}">
      <dsp:nvSpPr>
        <dsp:cNvPr id="0" name=""/>
        <dsp:cNvSpPr/>
      </dsp:nvSpPr>
      <dsp:spPr>
        <a:xfrm>
          <a:off x="367477" y="211284"/>
          <a:ext cx="5144691" cy="4723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4457" tIns="0" rIns="194457" bIns="0" numCol="1" spcCol="1270" anchor="ctr" anchorCtr="0">
          <a:noAutofit/>
        </a:bodyPr>
        <a:lstStyle/>
        <a:p>
          <a:pPr marL="0" lvl="0" indent="0" algn="l" defTabSz="711200">
            <a:lnSpc>
              <a:spcPct val="90000"/>
            </a:lnSpc>
            <a:spcBef>
              <a:spcPct val="0"/>
            </a:spcBef>
            <a:spcAft>
              <a:spcPct val="35000"/>
            </a:spcAft>
            <a:buNone/>
          </a:pPr>
          <a:r>
            <a:rPr lang="pt-BR" sz="1600" kern="1200"/>
            <a:t>Varias funções:</a:t>
          </a:r>
          <a:endParaRPr lang="en-US" sz="1600" kern="1200"/>
        </a:p>
      </dsp:txBody>
      <dsp:txXfrm>
        <a:off x="390534" y="234341"/>
        <a:ext cx="5098577" cy="426206"/>
      </dsp:txXfrm>
    </dsp:sp>
    <dsp:sp modelId="{308FC52F-7895-46B4-8DB0-A315911BD56D}">
      <dsp:nvSpPr>
        <dsp:cNvPr id="0" name=""/>
        <dsp:cNvSpPr/>
      </dsp:nvSpPr>
      <dsp:spPr>
        <a:xfrm>
          <a:off x="0" y="2735604"/>
          <a:ext cx="7349559" cy="171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407" tIns="333248" rIns="570407" bIns="113792" numCol="1" spcCol="1270" anchor="t" anchorCtr="0">
          <a:noAutofit/>
        </a:bodyPr>
        <a:lstStyle/>
        <a:p>
          <a:pPr marL="171450" lvl="1" indent="-171450" algn="l" defTabSz="711200">
            <a:lnSpc>
              <a:spcPct val="90000"/>
            </a:lnSpc>
            <a:spcBef>
              <a:spcPct val="0"/>
            </a:spcBef>
            <a:spcAft>
              <a:spcPct val="15000"/>
            </a:spcAft>
            <a:buChar char="•"/>
          </a:pPr>
          <a:r>
            <a:rPr lang="pt-BR" sz="1600" kern="1200" dirty="0"/>
            <a:t>Instituições e centros de formação profissional.</a:t>
          </a:r>
          <a:endParaRPr lang="en-US" sz="1600" kern="1200" dirty="0"/>
        </a:p>
        <a:p>
          <a:pPr marL="171450" lvl="1" indent="-171450" algn="l" defTabSz="711200">
            <a:lnSpc>
              <a:spcPct val="90000"/>
            </a:lnSpc>
            <a:spcBef>
              <a:spcPct val="0"/>
            </a:spcBef>
            <a:spcAft>
              <a:spcPct val="15000"/>
            </a:spcAft>
            <a:buChar char="•"/>
          </a:pPr>
          <a:r>
            <a:rPr lang="pt-BR" sz="1600" kern="1200"/>
            <a:t>Secretarias nos ministérios do trabalho e educação.</a:t>
          </a:r>
          <a:endParaRPr lang="en-US" sz="1600" kern="1200"/>
        </a:p>
        <a:p>
          <a:pPr marL="171450" lvl="1" indent="-171450" algn="l" defTabSz="711200">
            <a:lnSpc>
              <a:spcPct val="90000"/>
            </a:lnSpc>
            <a:spcBef>
              <a:spcPct val="0"/>
            </a:spcBef>
            <a:spcAft>
              <a:spcPct val="15000"/>
            </a:spcAft>
            <a:buChar char="•"/>
          </a:pPr>
          <a:r>
            <a:rPr lang="pt-BR" sz="1600" kern="1200"/>
            <a:t>Organismos de certificação independente.</a:t>
          </a:r>
          <a:endParaRPr lang="en-US" sz="1600" kern="1200"/>
        </a:p>
        <a:p>
          <a:pPr marL="171450" lvl="1" indent="-171450" algn="l" defTabSz="711200">
            <a:lnSpc>
              <a:spcPct val="90000"/>
            </a:lnSpc>
            <a:spcBef>
              <a:spcPct val="0"/>
            </a:spcBef>
            <a:spcAft>
              <a:spcPct val="15000"/>
            </a:spcAft>
            <a:buChar char="•"/>
          </a:pPr>
          <a:r>
            <a:rPr lang="pt-BR" sz="1600" kern="1200"/>
            <a:t>Organizações de trabalhadores e empregadores.</a:t>
          </a:r>
          <a:endParaRPr lang="en-US" sz="1600" kern="1200"/>
        </a:p>
        <a:p>
          <a:pPr marL="171450" lvl="1" indent="-171450" algn="l" defTabSz="711200">
            <a:lnSpc>
              <a:spcPct val="90000"/>
            </a:lnSpc>
            <a:spcBef>
              <a:spcPct val="0"/>
            </a:spcBef>
            <a:spcAft>
              <a:spcPct val="15000"/>
            </a:spcAft>
            <a:buChar char="•"/>
          </a:pPr>
          <a:r>
            <a:rPr lang="pt-BR" sz="1600" kern="1200"/>
            <a:t>Outras agencias dedicadas a promoção da produtividade ou inclusão.</a:t>
          </a:r>
          <a:endParaRPr lang="en-US" sz="1600" kern="1200"/>
        </a:p>
      </dsp:txBody>
      <dsp:txXfrm>
        <a:off x="0" y="2735604"/>
        <a:ext cx="7349559" cy="1713600"/>
      </dsp:txXfrm>
    </dsp:sp>
    <dsp:sp modelId="{492BBE58-13D3-47AC-89CF-9B6CE45BB11F}">
      <dsp:nvSpPr>
        <dsp:cNvPr id="0" name=""/>
        <dsp:cNvSpPr/>
      </dsp:nvSpPr>
      <dsp:spPr>
        <a:xfrm>
          <a:off x="367477" y="2499445"/>
          <a:ext cx="5144691" cy="4723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4457" tIns="0" rIns="194457" bIns="0" numCol="1" spcCol="1270" anchor="ctr" anchorCtr="0">
          <a:noAutofit/>
        </a:bodyPr>
        <a:lstStyle/>
        <a:p>
          <a:pPr marL="0" lvl="0" indent="0" algn="l" defTabSz="711200">
            <a:lnSpc>
              <a:spcPct val="90000"/>
            </a:lnSpc>
            <a:spcBef>
              <a:spcPct val="0"/>
            </a:spcBef>
            <a:spcAft>
              <a:spcPct val="35000"/>
            </a:spcAft>
            <a:buNone/>
          </a:pPr>
          <a:r>
            <a:rPr lang="pt-BR" sz="1600" kern="1200"/>
            <a:t>Distribuídas em varias organizações</a:t>
          </a:r>
          <a:endParaRPr lang="en-US" sz="1600" kern="1200"/>
        </a:p>
      </dsp:txBody>
      <dsp:txXfrm>
        <a:off x="390534" y="2522502"/>
        <a:ext cx="5098577"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608E5-6231-4323-8E81-915A3A0A671C}">
      <dsp:nvSpPr>
        <dsp:cNvPr id="0" name=""/>
        <dsp:cNvSpPr/>
      </dsp:nvSpPr>
      <dsp:spPr>
        <a:xfrm>
          <a:off x="0" y="13498"/>
          <a:ext cx="10515600" cy="12635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t-BR" sz="3200" kern="1200" noProof="0" dirty="0"/>
            <a:t>O mercado de trabalho esta demandando competências para tarefas cognitivas pouco automatizáveis.</a:t>
          </a:r>
        </a:p>
      </dsp:txBody>
      <dsp:txXfrm>
        <a:off x="61684" y="75182"/>
        <a:ext cx="10392232" cy="1140231"/>
      </dsp:txXfrm>
    </dsp:sp>
    <dsp:sp modelId="{5E54F546-A3A2-4419-AEF5-78530E16F6C1}">
      <dsp:nvSpPr>
        <dsp:cNvPr id="0" name=""/>
        <dsp:cNvSpPr/>
      </dsp:nvSpPr>
      <dsp:spPr>
        <a:xfrm>
          <a:off x="0" y="1311658"/>
          <a:ext cx="10515600" cy="12635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t-BR" sz="3200" kern="1200" noProof="0" dirty="0"/>
            <a:t>Os sistemas de formação profissional estão formando para tarefas automatizáveis.</a:t>
          </a:r>
        </a:p>
      </dsp:txBody>
      <dsp:txXfrm>
        <a:off x="61684" y="1373342"/>
        <a:ext cx="10392232" cy="1140231"/>
      </dsp:txXfrm>
    </dsp:sp>
    <dsp:sp modelId="{3876DE55-AA56-4A78-B4FB-6293C8EFAABF}">
      <dsp:nvSpPr>
        <dsp:cNvPr id="0" name=""/>
        <dsp:cNvSpPr/>
      </dsp:nvSpPr>
      <dsp:spPr>
        <a:xfrm>
          <a:off x="0" y="2609818"/>
          <a:ext cx="10515600" cy="126359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pt-BR" sz="3200" kern="1200" noProof="0" dirty="0"/>
            <a:t>Este cenário, no longo prazo, põe em risco a relevância e sustentabilidade dos sistemas de formação profissional.</a:t>
          </a:r>
        </a:p>
      </dsp:txBody>
      <dsp:txXfrm>
        <a:off x="61684" y="2671502"/>
        <a:ext cx="10392232" cy="114023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DDC55-DDBA-4E55-9965-B0811871C447}" type="datetimeFigureOut">
              <a:rPr lang="es-419" smtClean="0"/>
              <a:t>21/3/2023</a:t>
            </a:fld>
            <a:endParaRPr lang="es-419"/>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56BE3-C157-4299-99E7-28E764D0F9F8}" type="slidenum">
              <a:rPr lang="es-419" smtClean="0"/>
              <a:t>‹#›</a:t>
            </a:fld>
            <a:endParaRPr lang="es-419"/>
          </a:p>
        </p:txBody>
      </p:sp>
    </p:spTree>
    <p:extLst>
      <p:ext uri="{BB962C8B-B14F-4D97-AF65-F5344CB8AC3E}">
        <p14:creationId xmlns:p14="http://schemas.microsoft.com/office/powerpoint/2010/main" val="77131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Y" dirty="0"/>
          </a:p>
        </p:txBody>
      </p:sp>
      <p:sp>
        <p:nvSpPr>
          <p:cNvPr id="4" name="Slide Number Placeholder 3"/>
          <p:cNvSpPr>
            <a:spLocks noGrp="1"/>
          </p:cNvSpPr>
          <p:nvPr>
            <p:ph type="sldNum" sz="quarter" idx="10"/>
          </p:nvPr>
        </p:nvSpPr>
        <p:spPr/>
        <p:txBody>
          <a:bodyPr/>
          <a:lstStyle/>
          <a:p>
            <a:fld id="{AE0229FB-B50D-4420-9224-5D942AE7D2CE}" type="slidenum">
              <a:rPr lang="es-UY" smtClean="0"/>
              <a:t>6</a:t>
            </a:fld>
            <a:endParaRPr lang="es-UY"/>
          </a:p>
        </p:txBody>
      </p:sp>
    </p:spTree>
    <p:extLst>
      <p:ext uri="{BB962C8B-B14F-4D97-AF65-F5344CB8AC3E}">
        <p14:creationId xmlns:p14="http://schemas.microsoft.com/office/powerpoint/2010/main" val="743391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Y" dirty="0"/>
              <a:t>Se estima que un 27% de la población en la región es menor de 30 años, Al otro extremo la proporción de </a:t>
            </a:r>
            <a:r>
              <a:rPr lang="es-UY" b="1" dirty="0"/>
              <a:t>adultos mayores </a:t>
            </a:r>
            <a:r>
              <a:rPr lang="es-UY" dirty="0"/>
              <a:t>se está incrementando drásticamente; pasó de ser un 5% en 1950 (5 millones) a 6% en el 2000 (30 millones) y </a:t>
            </a:r>
            <a:r>
              <a:rPr lang="es-UY" b="1" dirty="0"/>
              <a:t>será del 19.5% en el 2050 </a:t>
            </a:r>
            <a:r>
              <a:rPr lang="es-UY" dirty="0"/>
              <a:t>(151 millones). Para el 2050 la población entre 15 y 29 años que representa hoy día un 28% del total, habrá reducido su participación hasta un </a:t>
            </a:r>
            <a:r>
              <a:rPr lang="es-UY" b="1" dirty="0"/>
              <a:t>18.6%</a:t>
            </a:r>
            <a:r>
              <a:rPr lang="es-UY" dirty="0"/>
              <a:t> de la población de la región (144 millones)</a:t>
            </a:r>
          </a:p>
        </p:txBody>
      </p:sp>
      <p:sp>
        <p:nvSpPr>
          <p:cNvPr id="4" name="Slide Number Placeholder 3"/>
          <p:cNvSpPr>
            <a:spLocks noGrp="1"/>
          </p:cNvSpPr>
          <p:nvPr>
            <p:ph type="sldNum" sz="quarter" idx="10"/>
          </p:nvPr>
        </p:nvSpPr>
        <p:spPr/>
        <p:txBody>
          <a:bodyPr/>
          <a:lstStyle/>
          <a:p>
            <a:fld id="{AE0229FB-B50D-4420-9224-5D942AE7D2CE}" type="slidenum">
              <a:rPr lang="es-UY" smtClean="0"/>
              <a:t>10</a:t>
            </a:fld>
            <a:endParaRPr lang="es-UY"/>
          </a:p>
        </p:txBody>
      </p:sp>
    </p:spTree>
    <p:extLst>
      <p:ext uri="{BB962C8B-B14F-4D97-AF65-F5344CB8AC3E}">
        <p14:creationId xmlns:p14="http://schemas.microsoft.com/office/powerpoint/2010/main" val="896459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13F7-436C-3BC6-BC9D-8475D2C4A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419"/>
          </a:p>
        </p:txBody>
      </p:sp>
      <p:sp>
        <p:nvSpPr>
          <p:cNvPr id="3" name="Subtitle 2">
            <a:extLst>
              <a:ext uri="{FF2B5EF4-FFF2-40B4-BE49-F238E27FC236}">
                <a16:creationId xmlns:a16="http://schemas.microsoft.com/office/drawing/2014/main" id="{BC53FA11-61C8-4109-0FD7-A4839C941B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sp>
        <p:nvSpPr>
          <p:cNvPr id="4" name="Date Placeholder 3">
            <a:extLst>
              <a:ext uri="{FF2B5EF4-FFF2-40B4-BE49-F238E27FC236}">
                <a16:creationId xmlns:a16="http://schemas.microsoft.com/office/drawing/2014/main" id="{62BA0F1A-3301-0CDA-3637-9C414F463D31}"/>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5" name="Footer Placeholder 4">
            <a:extLst>
              <a:ext uri="{FF2B5EF4-FFF2-40B4-BE49-F238E27FC236}">
                <a16:creationId xmlns:a16="http://schemas.microsoft.com/office/drawing/2014/main" id="{84BCCDD5-C099-A5F9-DAA8-1274E9093FCF}"/>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3220F984-B475-0022-1511-D0B338E7005F}"/>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326321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5277-17E0-C64F-D4FA-58186DD017DF}"/>
              </a:ext>
            </a:extLst>
          </p:cNvPr>
          <p:cNvSpPr>
            <a:spLocks noGrp="1"/>
          </p:cNvSpPr>
          <p:nvPr>
            <p:ph type="title"/>
          </p:nvPr>
        </p:nvSpPr>
        <p:spPr/>
        <p:txBody>
          <a:bodyPr/>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3EFA8AB9-0737-3DC2-3432-5E7FA8F23B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8AD9FC77-D3F6-2668-6A5B-B89D0E7E2B95}"/>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5" name="Footer Placeholder 4">
            <a:extLst>
              <a:ext uri="{FF2B5EF4-FFF2-40B4-BE49-F238E27FC236}">
                <a16:creationId xmlns:a16="http://schemas.microsoft.com/office/drawing/2014/main" id="{84079724-4FA9-ECED-A9EF-DB16936DEB7C}"/>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2CA6E4E6-41B3-4520-8F50-466A8A1C5E58}"/>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816745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0582BB-EEC9-5220-E70E-C46692555F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2A8504AD-9EAC-1578-0441-65F6FA6966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04F32ED6-C1BE-4964-B90D-ABA8F093A1A8}"/>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5" name="Footer Placeholder 4">
            <a:extLst>
              <a:ext uri="{FF2B5EF4-FFF2-40B4-BE49-F238E27FC236}">
                <a16:creationId xmlns:a16="http://schemas.microsoft.com/office/drawing/2014/main" id="{4E79F68D-3C71-108E-471B-E92FF64FF1A2}"/>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9D735C48-65BA-050D-804E-7BB6226747D0}"/>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1339872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0489-8497-DD3F-9B18-93DF1EABB8CB}"/>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C45E0AC5-467D-29A4-D910-E95D267935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CAF336DD-9763-BCE0-7AD7-4AB0C1019B45}"/>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5" name="Footer Placeholder 4">
            <a:extLst>
              <a:ext uri="{FF2B5EF4-FFF2-40B4-BE49-F238E27FC236}">
                <a16:creationId xmlns:a16="http://schemas.microsoft.com/office/drawing/2014/main" id="{722C881C-6E6A-0402-5263-356C91ABBF3F}"/>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715EF3B3-460F-5D0C-7816-D0F677A72283}"/>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194107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6808-38E0-B871-BAEC-92A36DB067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419"/>
          </a:p>
        </p:txBody>
      </p:sp>
      <p:sp>
        <p:nvSpPr>
          <p:cNvPr id="3" name="Text Placeholder 2">
            <a:extLst>
              <a:ext uri="{FF2B5EF4-FFF2-40B4-BE49-F238E27FC236}">
                <a16:creationId xmlns:a16="http://schemas.microsoft.com/office/drawing/2014/main" id="{70A3B865-AF24-E307-9B4D-7D7D400DB6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706C3C-C5B3-776E-D044-D1D523D2776C}"/>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5" name="Footer Placeholder 4">
            <a:extLst>
              <a:ext uri="{FF2B5EF4-FFF2-40B4-BE49-F238E27FC236}">
                <a16:creationId xmlns:a16="http://schemas.microsoft.com/office/drawing/2014/main" id="{90EAB1FD-9A51-1C2F-8E35-AB7B31527F44}"/>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D9405D02-4BAC-9AC3-015A-6B91A52546EA}"/>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1925312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89E4-3DB9-16FB-5B12-FC0E97EC26C5}"/>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A347AD03-3274-3638-80CC-0EFF705EC5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9DF3CA50-256A-2699-E229-CB1DEFDB78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Date Placeholder 4">
            <a:extLst>
              <a:ext uri="{FF2B5EF4-FFF2-40B4-BE49-F238E27FC236}">
                <a16:creationId xmlns:a16="http://schemas.microsoft.com/office/drawing/2014/main" id="{B466C2B8-AFE7-CBD4-44AB-85196F042AC4}"/>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6" name="Footer Placeholder 5">
            <a:extLst>
              <a:ext uri="{FF2B5EF4-FFF2-40B4-BE49-F238E27FC236}">
                <a16:creationId xmlns:a16="http://schemas.microsoft.com/office/drawing/2014/main" id="{A422894A-7974-E292-4CAB-9060CA473325}"/>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B59D912F-DF4E-B148-4ED2-BDC3D5425BC4}"/>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2991743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2069-7141-4074-38BA-5CEEBCC19252}"/>
              </a:ext>
            </a:extLst>
          </p:cNvPr>
          <p:cNvSpPr>
            <a:spLocks noGrp="1"/>
          </p:cNvSpPr>
          <p:nvPr>
            <p:ph type="title"/>
          </p:nvPr>
        </p:nvSpPr>
        <p:spPr>
          <a:xfrm>
            <a:off x="839788" y="365125"/>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8153BEBA-658C-7D3E-9794-2563A05154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76BF8-7824-1456-3535-6A30DE0767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7B889192-6A5D-1361-A3E0-4EC574C0A0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66B53E-3929-7D31-379B-EF80B7CFC5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7" name="Date Placeholder 6">
            <a:extLst>
              <a:ext uri="{FF2B5EF4-FFF2-40B4-BE49-F238E27FC236}">
                <a16:creationId xmlns:a16="http://schemas.microsoft.com/office/drawing/2014/main" id="{1E3D8971-BB57-FCA8-BBD2-CFF7B686316C}"/>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8" name="Footer Placeholder 7">
            <a:extLst>
              <a:ext uri="{FF2B5EF4-FFF2-40B4-BE49-F238E27FC236}">
                <a16:creationId xmlns:a16="http://schemas.microsoft.com/office/drawing/2014/main" id="{6854CD99-36ED-1173-074D-FD05FEC87AA0}"/>
              </a:ext>
            </a:extLst>
          </p:cNvPr>
          <p:cNvSpPr>
            <a:spLocks noGrp="1"/>
          </p:cNvSpPr>
          <p:nvPr>
            <p:ph type="ftr" sz="quarter" idx="11"/>
          </p:nvPr>
        </p:nvSpPr>
        <p:spPr/>
        <p:txBody>
          <a:bodyPr/>
          <a:lstStyle/>
          <a:p>
            <a:endParaRPr lang="es-419"/>
          </a:p>
        </p:txBody>
      </p:sp>
      <p:sp>
        <p:nvSpPr>
          <p:cNvPr id="9" name="Slide Number Placeholder 8">
            <a:extLst>
              <a:ext uri="{FF2B5EF4-FFF2-40B4-BE49-F238E27FC236}">
                <a16:creationId xmlns:a16="http://schemas.microsoft.com/office/drawing/2014/main" id="{E8157F03-FE71-5777-89DF-06E090E49681}"/>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2758545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08724-BA9C-F25E-B674-9236CFEBACB5}"/>
              </a:ext>
            </a:extLst>
          </p:cNvPr>
          <p:cNvSpPr>
            <a:spLocks noGrp="1"/>
          </p:cNvSpPr>
          <p:nvPr>
            <p:ph type="title"/>
          </p:nvPr>
        </p:nvSpPr>
        <p:spPr/>
        <p:txBody>
          <a:bodyPr/>
          <a:lstStyle/>
          <a:p>
            <a:r>
              <a:rPr lang="en-US"/>
              <a:t>Click to edit Master title style</a:t>
            </a:r>
            <a:endParaRPr lang="es-419"/>
          </a:p>
        </p:txBody>
      </p:sp>
      <p:sp>
        <p:nvSpPr>
          <p:cNvPr id="3" name="Date Placeholder 2">
            <a:extLst>
              <a:ext uri="{FF2B5EF4-FFF2-40B4-BE49-F238E27FC236}">
                <a16:creationId xmlns:a16="http://schemas.microsoft.com/office/drawing/2014/main" id="{CE2E6A4B-DC9B-8377-5509-D26E186E2CD1}"/>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4" name="Footer Placeholder 3">
            <a:extLst>
              <a:ext uri="{FF2B5EF4-FFF2-40B4-BE49-F238E27FC236}">
                <a16:creationId xmlns:a16="http://schemas.microsoft.com/office/drawing/2014/main" id="{C5464077-E5FC-0846-5AF5-FB0B83A36FA3}"/>
              </a:ext>
            </a:extLst>
          </p:cNvPr>
          <p:cNvSpPr>
            <a:spLocks noGrp="1"/>
          </p:cNvSpPr>
          <p:nvPr>
            <p:ph type="ftr" sz="quarter" idx="11"/>
          </p:nvPr>
        </p:nvSpPr>
        <p:spPr/>
        <p:txBody>
          <a:bodyPr/>
          <a:lstStyle/>
          <a:p>
            <a:endParaRPr lang="es-419"/>
          </a:p>
        </p:txBody>
      </p:sp>
      <p:sp>
        <p:nvSpPr>
          <p:cNvPr id="5" name="Slide Number Placeholder 4">
            <a:extLst>
              <a:ext uri="{FF2B5EF4-FFF2-40B4-BE49-F238E27FC236}">
                <a16:creationId xmlns:a16="http://schemas.microsoft.com/office/drawing/2014/main" id="{C22E64AF-F376-F20F-481E-FADA22D68069}"/>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201996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329B0-8F7A-06B7-7D78-C9F986AB567E}"/>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3" name="Footer Placeholder 2">
            <a:extLst>
              <a:ext uri="{FF2B5EF4-FFF2-40B4-BE49-F238E27FC236}">
                <a16:creationId xmlns:a16="http://schemas.microsoft.com/office/drawing/2014/main" id="{946DF430-BDB1-B7EF-9ED9-446DD187CFB8}"/>
              </a:ext>
            </a:extLst>
          </p:cNvPr>
          <p:cNvSpPr>
            <a:spLocks noGrp="1"/>
          </p:cNvSpPr>
          <p:nvPr>
            <p:ph type="ftr" sz="quarter" idx="11"/>
          </p:nvPr>
        </p:nvSpPr>
        <p:spPr/>
        <p:txBody>
          <a:bodyPr/>
          <a:lstStyle/>
          <a:p>
            <a:endParaRPr lang="es-419"/>
          </a:p>
        </p:txBody>
      </p:sp>
      <p:sp>
        <p:nvSpPr>
          <p:cNvPr id="4" name="Slide Number Placeholder 3">
            <a:extLst>
              <a:ext uri="{FF2B5EF4-FFF2-40B4-BE49-F238E27FC236}">
                <a16:creationId xmlns:a16="http://schemas.microsoft.com/office/drawing/2014/main" id="{981954CC-927B-EE4F-78FF-61D0EC781CEE}"/>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200768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6D6E-10D9-BDE7-154A-5BEBA84C2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60F45819-CA56-769F-3A7F-0CCD110178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87A2067D-39BE-A2BB-7273-BBF7A5FE0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335CAF-2E0D-C5B9-CC15-B07AA80035C5}"/>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6" name="Footer Placeholder 5">
            <a:extLst>
              <a:ext uri="{FF2B5EF4-FFF2-40B4-BE49-F238E27FC236}">
                <a16:creationId xmlns:a16="http://schemas.microsoft.com/office/drawing/2014/main" id="{F83D4094-D3CB-5F01-CE9A-364FE6C18676}"/>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2AA7C542-37F0-3881-85C9-6264BA191D54}"/>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180237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9BDC-F76D-6747-1BA5-98F245D3EE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B0A6002E-49BA-3611-6365-FA38BD07DB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782ADA78-98AC-1F47-7AB8-9702EB5C7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66531-5F8D-CF88-410B-A4BB656DBB34}"/>
              </a:ext>
            </a:extLst>
          </p:cNvPr>
          <p:cNvSpPr>
            <a:spLocks noGrp="1"/>
          </p:cNvSpPr>
          <p:nvPr>
            <p:ph type="dt" sz="half" idx="10"/>
          </p:nvPr>
        </p:nvSpPr>
        <p:spPr/>
        <p:txBody>
          <a:bodyPr/>
          <a:lstStyle/>
          <a:p>
            <a:fld id="{F87EB1A2-7E35-4917-88D7-AE5F43F713AE}" type="datetimeFigureOut">
              <a:rPr lang="es-419" smtClean="0"/>
              <a:t>21/3/2023</a:t>
            </a:fld>
            <a:endParaRPr lang="es-419"/>
          </a:p>
        </p:txBody>
      </p:sp>
      <p:sp>
        <p:nvSpPr>
          <p:cNvPr id="6" name="Footer Placeholder 5">
            <a:extLst>
              <a:ext uri="{FF2B5EF4-FFF2-40B4-BE49-F238E27FC236}">
                <a16:creationId xmlns:a16="http://schemas.microsoft.com/office/drawing/2014/main" id="{00D36DD9-2B90-303B-0AA4-A9672077036F}"/>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7159916B-D4AB-4C04-DAAA-11860BEDE6CB}"/>
              </a:ext>
            </a:extLst>
          </p:cNvPr>
          <p:cNvSpPr>
            <a:spLocks noGrp="1"/>
          </p:cNvSpPr>
          <p:nvPr>
            <p:ph type="sldNum" sz="quarter" idx="12"/>
          </p:nvPr>
        </p:nvSpPr>
        <p:spPr/>
        <p:txBody>
          <a:bodyPr/>
          <a:lstStyle/>
          <a:p>
            <a:fld id="{D4797C1B-6159-435C-B0AF-A2ED417F0572}" type="slidenum">
              <a:rPr lang="es-419" smtClean="0"/>
              <a:t>‹#›</a:t>
            </a:fld>
            <a:endParaRPr lang="es-419"/>
          </a:p>
        </p:txBody>
      </p:sp>
    </p:spTree>
    <p:extLst>
      <p:ext uri="{BB962C8B-B14F-4D97-AF65-F5344CB8AC3E}">
        <p14:creationId xmlns:p14="http://schemas.microsoft.com/office/powerpoint/2010/main" val="144536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4E464-C4B3-57DC-548D-E4EA16AC3B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8DA07E99-7F6C-5942-A584-B00FB2D00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40801FBA-2C61-F2C4-52F4-83C5CE738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EB1A2-7E35-4917-88D7-AE5F43F713AE}" type="datetimeFigureOut">
              <a:rPr lang="es-419" smtClean="0"/>
              <a:t>21/3/2023</a:t>
            </a:fld>
            <a:endParaRPr lang="es-419"/>
          </a:p>
        </p:txBody>
      </p:sp>
      <p:sp>
        <p:nvSpPr>
          <p:cNvPr id="5" name="Footer Placeholder 4">
            <a:extLst>
              <a:ext uri="{FF2B5EF4-FFF2-40B4-BE49-F238E27FC236}">
                <a16:creationId xmlns:a16="http://schemas.microsoft.com/office/drawing/2014/main" id="{9241FCBA-8339-948D-EDD5-472DF5456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Slide Number Placeholder 5">
            <a:extLst>
              <a:ext uri="{FF2B5EF4-FFF2-40B4-BE49-F238E27FC236}">
                <a16:creationId xmlns:a16="http://schemas.microsoft.com/office/drawing/2014/main" id="{B4ADC6C6-C061-040E-8629-736EA97D5C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97C1B-6159-435C-B0AF-A2ED417F0572}" type="slidenum">
              <a:rPr lang="es-419" smtClean="0"/>
              <a:t>‹#›</a:t>
            </a:fld>
            <a:endParaRPr lang="es-419"/>
          </a:p>
        </p:txBody>
      </p:sp>
      <p:pic>
        <p:nvPicPr>
          <p:cNvPr id="7" name="Picture 6">
            <a:extLst>
              <a:ext uri="{FF2B5EF4-FFF2-40B4-BE49-F238E27FC236}">
                <a16:creationId xmlns:a16="http://schemas.microsoft.com/office/drawing/2014/main" id="{2B2E3DF4-C9B8-221B-8ABA-611A9EB0FA1F}"/>
              </a:ext>
            </a:extLst>
          </p:cNvPr>
          <p:cNvPicPr>
            <a:picLocks noChangeAspect="1"/>
          </p:cNvPicPr>
          <p:nvPr userDrawn="1"/>
        </p:nvPicPr>
        <p:blipFill>
          <a:blip r:embed="rId13"/>
          <a:stretch>
            <a:fillRect/>
          </a:stretch>
        </p:blipFill>
        <p:spPr>
          <a:xfrm>
            <a:off x="9382593" y="6071694"/>
            <a:ext cx="2319879" cy="786306"/>
          </a:xfrm>
          <a:prstGeom prst="rect">
            <a:avLst/>
          </a:prstGeom>
        </p:spPr>
      </p:pic>
    </p:spTree>
    <p:extLst>
      <p:ext uri="{BB962C8B-B14F-4D97-AF65-F5344CB8AC3E}">
        <p14:creationId xmlns:p14="http://schemas.microsoft.com/office/powerpoint/2010/main" val="152562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B4FEB-063F-E008-EE45-1C6AF926EDBE}"/>
              </a:ext>
            </a:extLst>
          </p:cNvPr>
          <p:cNvSpPr>
            <a:spLocks noGrp="1"/>
          </p:cNvSpPr>
          <p:nvPr>
            <p:ph type="ctrTitle"/>
          </p:nvPr>
        </p:nvSpPr>
        <p:spPr>
          <a:xfrm>
            <a:off x="838200" y="451381"/>
            <a:ext cx="10512552" cy="4066540"/>
          </a:xfrm>
        </p:spPr>
        <p:txBody>
          <a:bodyPr anchor="b">
            <a:normAutofit/>
          </a:bodyPr>
          <a:lstStyle/>
          <a:p>
            <a:pPr algn="l"/>
            <a:r>
              <a:rPr lang="pt-BR" sz="6600" noProof="0"/>
              <a:t>Novas (e nem tão novas) demandas para os sistemas de formação profissional</a:t>
            </a:r>
          </a:p>
        </p:txBody>
      </p:sp>
      <p:sp>
        <p:nvSpPr>
          <p:cNvPr id="3" name="Subtitle 2">
            <a:extLst>
              <a:ext uri="{FF2B5EF4-FFF2-40B4-BE49-F238E27FC236}">
                <a16:creationId xmlns:a16="http://schemas.microsoft.com/office/drawing/2014/main" id="{6649C37F-518C-AA04-B91D-6BA3C48E1FBA}"/>
              </a:ext>
            </a:extLst>
          </p:cNvPr>
          <p:cNvSpPr>
            <a:spLocks noGrp="1"/>
          </p:cNvSpPr>
          <p:nvPr>
            <p:ph type="subTitle" idx="1"/>
          </p:nvPr>
        </p:nvSpPr>
        <p:spPr>
          <a:xfrm>
            <a:off x="838199" y="4983276"/>
            <a:ext cx="10512552" cy="1126680"/>
          </a:xfrm>
        </p:spPr>
        <p:txBody>
          <a:bodyPr>
            <a:normAutofit/>
          </a:bodyPr>
          <a:lstStyle/>
          <a:p>
            <a:pPr algn="l"/>
            <a:r>
              <a:rPr lang="pt-BR" noProof="0" dirty="0"/>
              <a:t>Contexto, políticas e desafios</a:t>
            </a:r>
            <a:endParaRPr lang="pt-BR" noProof="0"/>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FE9C69-E9D5-7064-17D9-2C35EA9F5F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318090" y="5710889"/>
            <a:ext cx="3384382" cy="1147111"/>
          </a:xfrm>
          <a:prstGeom prst="rect">
            <a:avLst/>
          </a:prstGeom>
        </p:spPr>
      </p:pic>
    </p:spTree>
    <p:extLst>
      <p:ext uri="{BB962C8B-B14F-4D97-AF65-F5344CB8AC3E}">
        <p14:creationId xmlns:p14="http://schemas.microsoft.com/office/powerpoint/2010/main" val="297271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58936" y="27856"/>
            <a:ext cx="1676545" cy="1335140"/>
          </a:xfrm>
          <a:prstGeom prst="rect">
            <a:avLst/>
          </a:prstGeom>
        </p:spPr>
      </p:pic>
      <p:pic>
        <p:nvPicPr>
          <p:cNvPr id="4" name="Picture 3"/>
          <p:cNvPicPr>
            <a:picLocks noChangeAspect="1"/>
          </p:cNvPicPr>
          <p:nvPr/>
        </p:nvPicPr>
        <p:blipFill>
          <a:blip r:embed="rId4"/>
          <a:stretch>
            <a:fillRect/>
          </a:stretch>
        </p:blipFill>
        <p:spPr>
          <a:xfrm>
            <a:off x="1847529" y="1700808"/>
            <a:ext cx="7992887" cy="4514276"/>
          </a:xfrm>
          <a:prstGeom prst="rect">
            <a:avLst/>
          </a:prstGeom>
        </p:spPr>
      </p:pic>
      <p:sp>
        <p:nvSpPr>
          <p:cNvPr id="6" name="TextBox 5"/>
          <p:cNvSpPr txBox="1"/>
          <p:nvPr/>
        </p:nvSpPr>
        <p:spPr>
          <a:xfrm>
            <a:off x="2711624" y="624332"/>
            <a:ext cx="5760640" cy="738664"/>
          </a:xfrm>
          <a:prstGeom prst="rect">
            <a:avLst/>
          </a:prstGeom>
          <a:noFill/>
        </p:spPr>
        <p:txBody>
          <a:bodyPr wrap="square" rtlCol="0">
            <a:spAutoFit/>
          </a:bodyPr>
          <a:lstStyle/>
          <a:p>
            <a:pPr algn="ctr"/>
            <a:r>
              <a:rPr lang="es-UY" sz="2100" b="1" dirty="0">
                <a:solidFill>
                  <a:schemeClr val="tx2">
                    <a:lumMod val="75000"/>
                  </a:schemeClr>
                </a:solidFill>
              </a:rPr>
              <a:t>Participación de la población joven y de adultos mayores en el total poblacional. 1950 a 2100</a:t>
            </a:r>
          </a:p>
        </p:txBody>
      </p:sp>
      <p:sp>
        <p:nvSpPr>
          <p:cNvPr id="7" name="Rectangle 6"/>
          <p:cNvSpPr/>
          <p:nvPr/>
        </p:nvSpPr>
        <p:spPr>
          <a:xfrm>
            <a:off x="1847528" y="6215084"/>
            <a:ext cx="6911407" cy="388696"/>
          </a:xfrm>
          <a:prstGeom prst="rect">
            <a:avLst/>
          </a:prstGeom>
        </p:spPr>
        <p:txBody>
          <a:bodyPr wrap="square">
            <a:spAutoFit/>
          </a:bodyPr>
          <a:lstStyle/>
          <a:p>
            <a:pPr algn="just">
              <a:lnSpc>
                <a:spcPct val="107000"/>
              </a:lnSpc>
            </a:pPr>
            <a:r>
              <a:rPr lang="es-UY" sz="1200" b="1" dirty="0">
                <a:latin typeface="Calibri" panose="020F0502020204030204" pitchFamily="34" charset="0"/>
                <a:ea typeface="Calibri" panose="020F0502020204030204" pitchFamily="34" charset="0"/>
                <a:cs typeface="Times New Roman" panose="02020603050405020304" pitchFamily="18" charset="0"/>
              </a:rPr>
              <a:t>Fuente: </a:t>
            </a:r>
            <a:r>
              <a:rPr lang="es-UY" sz="1200" i="1" dirty="0">
                <a:latin typeface="Calibri" panose="020F0502020204030204" pitchFamily="34" charset="0"/>
                <a:ea typeface="Calibri" panose="020F0502020204030204" pitchFamily="34" charset="0"/>
                <a:cs typeface="Times New Roman" panose="02020603050405020304" pitchFamily="18" charset="0"/>
              </a:rPr>
              <a:t>Panorama Laboral América Latina y el Caribe.</a:t>
            </a:r>
            <a:r>
              <a:rPr lang="es-UY" sz="1200" dirty="0">
                <a:latin typeface="Calibri" panose="020F0502020204030204" pitchFamily="34" charset="0"/>
                <a:ea typeface="Calibri" panose="020F0502020204030204" pitchFamily="34" charset="0"/>
                <a:cs typeface="Times New Roman" panose="02020603050405020304" pitchFamily="18" charset="0"/>
              </a:rPr>
              <a:t> OIT. 2016</a:t>
            </a:r>
            <a:r>
              <a:rPr lang="es-UY" dirty="0">
                <a:latin typeface="Calibri" panose="020F0502020204030204" pitchFamily="34" charset="0"/>
                <a:ea typeface="Calibri" panose="020F0502020204030204" pitchFamily="34" charset="0"/>
                <a:cs typeface="Times New Roman" panose="02020603050405020304" pitchFamily="18" charset="0"/>
              </a:rPr>
              <a:t>.</a:t>
            </a:r>
            <a:endParaRPr lang="es-UY"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7080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E525-5328-5A47-4D5D-65EDBF818185}"/>
              </a:ext>
            </a:extLst>
          </p:cNvPr>
          <p:cNvSpPr>
            <a:spLocks noGrp="1"/>
          </p:cNvSpPr>
          <p:nvPr>
            <p:ph type="title"/>
          </p:nvPr>
        </p:nvSpPr>
        <p:spPr>
          <a:xfrm>
            <a:off x="838200" y="365125"/>
            <a:ext cx="10515600" cy="797753"/>
          </a:xfrm>
        </p:spPr>
        <p:txBody>
          <a:bodyPr/>
          <a:lstStyle/>
          <a:p>
            <a:r>
              <a:rPr lang="pt-BR" noProof="0" dirty="0"/>
              <a:t>Formando para a automação?</a:t>
            </a:r>
          </a:p>
        </p:txBody>
      </p:sp>
      <p:pic>
        <p:nvPicPr>
          <p:cNvPr id="5" name="Content Placeholder 4">
            <a:extLst>
              <a:ext uri="{FF2B5EF4-FFF2-40B4-BE49-F238E27FC236}">
                <a16:creationId xmlns:a16="http://schemas.microsoft.com/office/drawing/2014/main" id="{04CD4557-1EEB-C9CE-16D9-B49E635C113B}"/>
              </a:ext>
            </a:extLst>
          </p:cNvPr>
          <p:cNvPicPr>
            <a:picLocks noGrp="1" noChangeAspect="1"/>
          </p:cNvPicPr>
          <p:nvPr>
            <p:ph idx="1"/>
          </p:nvPr>
        </p:nvPicPr>
        <p:blipFill>
          <a:blip r:embed="rId2"/>
          <a:stretch>
            <a:fillRect/>
          </a:stretch>
        </p:blipFill>
        <p:spPr>
          <a:xfrm>
            <a:off x="2391644" y="1421297"/>
            <a:ext cx="7408712" cy="5061640"/>
          </a:xfrm>
        </p:spPr>
      </p:pic>
      <p:cxnSp>
        <p:nvCxnSpPr>
          <p:cNvPr id="6" name="Straight Connector 5">
            <a:extLst>
              <a:ext uri="{FF2B5EF4-FFF2-40B4-BE49-F238E27FC236}">
                <a16:creationId xmlns:a16="http://schemas.microsoft.com/office/drawing/2014/main" id="{FBCA345C-0808-7744-8F09-6768A37E8CFD}"/>
              </a:ext>
            </a:extLst>
          </p:cNvPr>
          <p:cNvCxnSpPr>
            <a:cxnSpLocks/>
          </p:cNvCxnSpPr>
          <p:nvPr/>
        </p:nvCxnSpPr>
        <p:spPr>
          <a:xfrm>
            <a:off x="838200" y="1292087"/>
            <a:ext cx="997557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E50ABB-35CC-AC10-E724-93EA7F638237}"/>
              </a:ext>
            </a:extLst>
          </p:cNvPr>
          <p:cNvPicPr>
            <a:picLocks noChangeAspect="1"/>
          </p:cNvPicPr>
          <p:nvPr/>
        </p:nvPicPr>
        <p:blipFill>
          <a:blip r:embed="rId3"/>
          <a:stretch>
            <a:fillRect/>
          </a:stretch>
        </p:blipFill>
        <p:spPr>
          <a:xfrm>
            <a:off x="9382593" y="6071694"/>
            <a:ext cx="2319879" cy="786306"/>
          </a:xfrm>
          <a:prstGeom prst="rect">
            <a:avLst/>
          </a:prstGeom>
        </p:spPr>
      </p:pic>
    </p:spTree>
    <p:extLst>
      <p:ext uri="{BB962C8B-B14F-4D97-AF65-F5344CB8AC3E}">
        <p14:creationId xmlns:p14="http://schemas.microsoft.com/office/powerpoint/2010/main" val="2354893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639D-32F0-9D3C-F954-B6DE41212FC8}"/>
              </a:ext>
            </a:extLst>
          </p:cNvPr>
          <p:cNvSpPr>
            <a:spLocks noGrp="1"/>
          </p:cNvSpPr>
          <p:nvPr>
            <p:ph type="title"/>
          </p:nvPr>
        </p:nvSpPr>
        <p:spPr>
          <a:xfrm>
            <a:off x="838200" y="365125"/>
            <a:ext cx="10515600" cy="1325563"/>
          </a:xfrm>
        </p:spPr>
        <p:txBody>
          <a:bodyPr>
            <a:normAutofit/>
          </a:bodyPr>
          <a:lstStyle/>
          <a:p>
            <a:r>
              <a:rPr lang="pt-BR" sz="4200" b="1" dirty="0"/>
              <a:t>Desafios para os sistemas de </a:t>
            </a:r>
            <a:br>
              <a:rPr lang="pt-BR" sz="4200" b="1" dirty="0"/>
            </a:br>
            <a:r>
              <a:rPr lang="pt-BR" sz="4200" b="1" dirty="0"/>
              <a:t>formação profissional</a:t>
            </a:r>
          </a:p>
        </p:txBody>
      </p:sp>
      <p:graphicFrame>
        <p:nvGraphicFramePr>
          <p:cNvPr id="5" name="Content Placeholder 2">
            <a:extLst>
              <a:ext uri="{FF2B5EF4-FFF2-40B4-BE49-F238E27FC236}">
                <a16:creationId xmlns:a16="http://schemas.microsoft.com/office/drawing/2014/main" id="{FD68E767-DDE6-2C02-21EF-D14C93C7F6CD}"/>
              </a:ext>
            </a:extLst>
          </p:cNvPr>
          <p:cNvGraphicFramePr>
            <a:graphicFrameLocks noGrp="1"/>
          </p:cNvGraphicFramePr>
          <p:nvPr>
            <p:ph idx="1"/>
            <p:extLst>
              <p:ext uri="{D42A27DB-BD31-4B8C-83A1-F6EECF244321}">
                <p14:modId xmlns:p14="http://schemas.microsoft.com/office/powerpoint/2010/main" val="1621149683"/>
              </p:ext>
            </p:extLst>
          </p:nvPr>
        </p:nvGraphicFramePr>
        <p:xfrm>
          <a:off x="838200" y="1963277"/>
          <a:ext cx="10515600" cy="3886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121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rtoon checklist and pencil">
            <a:extLst>
              <a:ext uri="{FF2B5EF4-FFF2-40B4-BE49-F238E27FC236}">
                <a16:creationId xmlns:a16="http://schemas.microsoft.com/office/drawing/2014/main" id="{A89A0AB1-DDE3-0854-551C-9C91138BC713}"/>
              </a:ext>
            </a:extLst>
          </p:cNvPr>
          <p:cNvPicPr>
            <a:picLocks noChangeAspect="1"/>
          </p:cNvPicPr>
          <p:nvPr/>
        </p:nvPicPr>
        <p:blipFill rotWithShape="1">
          <a:blip r:embed="rId2">
            <a:extLst>
              <a:ext uri="{28A0092B-C50C-407E-A947-70E740481C1C}">
                <a14:useLocalDpi xmlns:a14="http://schemas.microsoft.com/office/drawing/2010/main" val="0"/>
              </a:ext>
            </a:extLst>
          </a:blip>
          <a:srcRect t="6902" r="13808" b="2189"/>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1F639D-32F0-9D3C-F954-B6DE41212FC8}"/>
              </a:ext>
            </a:extLst>
          </p:cNvPr>
          <p:cNvSpPr>
            <a:spLocks noGrp="1"/>
          </p:cNvSpPr>
          <p:nvPr>
            <p:ph type="title"/>
          </p:nvPr>
        </p:nvSpPr>
        <p:spPr>
          <a:xfrm>
            <a:off x="371094" y="1005840"/>
            <a:ext cx="5830414" cy="1280160"/>
          </a:xfrm>
        </p:spPr>
        <p:txBody>
          <a:bodyPr anchor="b">
            <a:normAutofit/>
          </a:bodyPr>
          <a:lstStyle/>
          <a:p>
            <a:r>
              <a:rPr lang="pt-BR" sz="3600" b="1" dirty="0"/>
              <a:t>O que estão fazendo (ou deveriam) os SFP?</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7C720A9-CB66-254E-35DC-205F1FF87570}"/>
              </a:ext>
            </a:extLst>
          </p:cNvPr>
          <p:cNvSpPr>
            <a:spLocks noGrp="1"/>
          </p:cNvSpPr>
          <p:nvPr>
            <p:ph idx="1"/>
          </p:nvPr>
        </p:nvSpPr>
        <p:spPr>
          <a:xfrm>
            <a:off x="371093" y="2718054"/>
            <a:ext cx="6146937" cy="3570672"/>
          </a:xfrm>
        </p:spPr>
        <p:txBody>
          <a:bodyPr anchor="t">
            <a:normAutofit fontScale="92500" lnSpcReduction="10000"/>
          </a:bodyPr>
          <a:lstStyle/>
          <a:p>
            <a:pPr rtl="0" fontAlgn="ctr">
              <a:spcBef>
                <a:spcPts val="0"/>
              </a:spcBef>
              <a:spcAft>
                <a:spcPts val="600"/>
              </a:spcAft>
              <a:buFont typeface="+mj-lt"/>
              <a:buAutoNum type="arabicPeriod"/>
            </a:pPr>
            <a:r>
              <a:rPr lang="pt-BR" sz="2400" b="0" i="0" dirty="0">
                <a:effectLst/>
                <a:latin typeface="Calibri" panose="020F0502020204030204" pitchFamily="34" charset="0"/>
              </a:rPr>
              <a:t>Ampliação da cobertura e focalização.</a:t>
            </a:r>
          </a:p>
          <a:p>
            <a:pPr rtl="0" fontAlgn="ctr">
              <a:spcBef>
                <a:spcPts val="0"/>
              </a:spcBef>
              <a:spcAft>
                <a:spcPts val="600"/>
              </a:spcAft>
              <a:buFont typeface="+mj-lt"/>
              <a:buAutoNum type="arabicPeriod"/>
            </a:pPr>
            <a:r>
              <a:rPr lang="pt-BR" sz="2400" b="0" i="0" dirty="0">
                <a:effectLst/>
                <a:latin typeface="Calibri" panose="020F0502020204030204" pitchFamily="34" charset="0"/>
              </a:rPr>
              <a:t>Leitura do mercado de trabalho e observatórios tecnológicos.</a:t>
            </a:r>
          </a:p>
          <a:p>
            <a:pPr fontAlgn="ctr">
              <a:spcBef>
                <a:spcPts val="0"/>
              </a:spcBef>
              <a:spcAft>
                <a:spcPts val="600"/>
              </a:spcAft>
              <a:buFont typeface="+mj-lt"/>
              <a:buAutoNum type="arabicPeriod"/>
            </a:pPr>
            <a:r>
              <a:rPr lang="pt-BR" sz="2400" b="0" i="0" dirty="0">
                <a:effectLst/>
                <a:latin typeface="Calibri" panose="020F0502020204030204" pitchFamily="34" charset="0"/>
              </a:rPr>
              <a:t>Maior flexibilidade em modalidades de formação e estruturação da oferta.</a:t>
            </a:r>
          </a:p>
          <a:p>
            <a:pPr rtl="0" fontAlgn="ctr">
              <a:spcBef>
                <a:spcPts val="0"/>
              </a:spcBef>
              <a:spcAft>
                <a:spcPts val="600"/>
              </a:spcAft>
              <a:buFont typeface="+mj-lt"/>
              <a:buAutoNum type="arabicPeriod"/>
            </a:pPr>
            <a:r>
              <a:rPr lang="pt-BR" sz="2400" b="0" i="0" dirty="0" err="1">
                <a:effectLst/>
                <a:latin typeface="Calibri" panose="020F0502020204030204" pitchFamily="34" charset="0"/>
              </a:rPr>
              <a:t>Upskilling</a:t>
            </a:r>
            <a:endParaRPr lang="pt-BR" sz="2400" b="0" i="0" dirty="0">
              <a:effectLst/>
              <a:latin typeface="Calibri" panose="020F0502020204030204" pitchFamily="34" charset="0"/>
            </a:endParaRPr>
          </a:p>
          <a:p>
            <a:pPr rtl="0" fontAlgn="ctr">
              <a:spcBef>
                <a:spcPts val="0"/>
              </a:spcBef>
              <a:spcAft>
                <a:spcPts val="600"/>
              </a:spcAft>
              <a:buFont typeface="+mj-lt"/>
              <a:buAutoNum type="arabicPeriod"/>
            </a:pPr>
            <a:r>
              <a:rPr lang="pt-BR" sz="2400" b="0" i="0" dirty="0" err="1">
                <a:effectLst/>
                <a:latin typeface="Calibri" panose="020F0502020204030204" pitchFamily="34" charset="0"/>
              </a:rPr>
              <a:t>Reskilling</a:t>
            </a:r>
            <a:endParaRPr lang="pt-BR" sz="2400" b="0" i="0" dirty="0">
              <a:effectLst/>
              <a:latin typeface="Calibri" panose="020F0502020204030204" pitchFamily="34" charset="0"/>
            </a:endParaRPr>
          </a:p>
          <a:p>
            <a:pPr rtl="0" fontAlgn="ctr">
              <a:spcBef>
                <a:spcPts val="0"/>
              </a:spcBef>
              <a:spcAft>
                <a:spcPts val="600"/>
              </a:spcAft>
              <a:buFont typeface="+mj-lt"/>
              <a:buAutoNum type="arabicPeriod"/>
            </a:pPr>
            <a:r>
              <a:rPr lang="pt-BR" sz="2400" b="0" i="0" dirty="0">
                <a:effectLst/>
                <a:latin typeface="Calibri" panose="020F0502020204030204" pitchFamily="34" charset="0"/>
              </a:rPr>
              <a:t>Desenvolvimento de competências transversais.</a:t>
            </a:r>
          </a:p>
          <a:p>
            <a:pPr fontAlgn="ctr">
              <a:spcBef>
                <a:spcPts val="0"/>
              </a:spcBef>
              <a:spcAft>
                <a:spcPts val="600"/>
              </a:spcAft>
              <a:buFont typeface="+mj-lt"/>
              <a:buAutoNum type="arabicPeriod"/>
            </a:pPr>
            <a:r>
              <a:rPr lang="pt-BR" sz="2400" b="0" i="0" dirty="0">
                <a:effectLst/>
                <a:latin typeface="Calibri" panose="020F0502020204030204" pitchFamily="34" charset="0"/>
              </a:rPr>
              <a:t>Desenvolvimento de formação/ensino superior.</a:t>
            </a:r>
          </a:p>
          <a:p>
            <a:pPr rtl="0" fontAlgn="ctr">
              <a:spcBef>
                <a:spcPts val="0"/>
              </a:spcBef>
              <a:spcAft>
                <a:spcPts val="600"/>
              </a:spcAft>
              <a:buFont typeface="+mj-lt"/>
              <a:buAutoNum type="arabicPeriod"/>
            </a:pPr>
            <a:r>
              <a:rPr lang="pt-BR" sz="2400" b="0" i="0" dirty="0">
                <a:effectLst/>
                <a:latin typeface="Calibri" panose="020F0502020204030204" pitchFamily="34" charset="0"/>
              </a:rPr>
              <a:t>Transformação digital da organização.</a:t>
            </a:r>
          </a:p>
        </p:txBody>
      </p:sp>
    </p:spTree>
    <p:extLst>
      <p:ext uri="{BB962C8B-B14F-4D97-AF65-F5344CB8AC3E}">
        <p14:creationId xmlns:p14="http://schemas.microsoft.com/office/powerpoint/2010/main" val="131158199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F639D-32F0-9D3C-F954-B6DE41212FC8}"/>
              </a:ext>
            </a:extLst>
          </p:cNvPr>
          <p:cNvSpPr>
            <a:spLocks noGrp="1"/>
          </p:cNvSpPr>
          <p:nvPr>
            <p:ph type="title"/>
          </p:nvPr>
        </p:nvSpPr>
        <p:spPr>
          <a:xfrm>
            <a:off x="1136397" y="502021"/>
            <a:ext cx="4959603" cy="1221271"/>
          </a:xfrm>
        </p:spPr>
        <p:txBody>
          <a:bodyPr anchor="b">
            <a:normAutofit/>
          </a:bodyPr>
          <a:lstStyle/>
          <a:p>
            <a:pPr rtl="0" fontAlgn="ctr">
              <a:spcBef>
                <a:spcPts val="0"/>
              </a:spcBef>
              <a:spcAft>
                <a:spcPts val="0"/>
              </a:spcAft>
            </a:pPr>
            <a:r>
              <a:rPr lang="pt-BR" sz="4000" b="0" i="0" dirty="0">
                <a:effectLst/>
                <a:latin typeface="Calibri" panose="020F0502020204030204" pitchFamily="34" charset="0"/>
              </a:rPr>
              <a:t>Ampliação da cobertura e focalização</a:t>
            </a:r>
          </a:p>
        </p:txBody>
      </p:sp>
      <p:sp>
        <p:nvSpPr>
          <p:cNvPr id="25" name="Rectangle 1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World map formed by people united">
            <a:extLst>
              <a:ext uri="{FF2B5EF4-FFF2-40B4-BE49-F238E27FC236}">
                <a16:creationId xmlns:a16="http://schemas.microsoft.com/office/drawing/2014/main" id="{C4AA7138-5520-E0FC-6AD0-BF1E12031D01}"/>
              </a:ext>
            </a:extLst>
          </p:cNvPr>
          <p:cNvPicPr>
            <a:picLocks noChangeAspect="1"/>
          </p:cNvPicPr>
          <p:nvPr/>
        </p:nvPicPr>
        <p:blipFill rotWithShape="1">
          <a:blip r:embed="rId2">
            <a:extLst>
              <a:ext uri="{28A0092B-C50C-407E-A947-70E740481C1C}">
                <a14:useLocalDpi xmlns:a14="http://schemas.microsoft.com/office/drawing/2010/main" val="0"/>
              </a:ext>
            </a:extLst>
          </a:blip>
          <a:srcRect t="38756" r="63209"/>
          <a:stretch/>
        </p:blipFill>
        <p:spPr>
          <a:xfrm>
            <a:off x="6512442" y="832834"/>
            <a:ext cx="5201023" cy="5108143"/>
          </a:xfrm>
          <a:prstGeom prst="rect">
            <a:avLst/>
          </a:prstGeom>
        </p:spPr>
      </p:pic>
      <p:sp>
        <p:nvSpPr>
          <p:cNvPr id="3" name="Content Placeholder 2">
            <a:extLst>
              <a:ext uri="{FF2B5EF4-FFF2-40B4-BE49-F238E27FC236}">
                <a16:creationId xmlns:a16="http://schemas.microsoft.com/office/drawing/2014/main" id="{17C720A9-CB66-254E-35DC-205F1FF87570}"/>
              </a:ext>
            </a:extLst>
          </p:cNvPr>
          <p:cNvSpPr>
            <a:spLocks noGrp="1"/>
          </p:cNvSpPr>
          <p:nvPr>
            <p:ph idx="1"/>
          </p:nvPr>
        </p:nvSpPr>
        <p:spPr>
          <a:xfrm>
            <a:off x="1136397" y="1902592"/>
            <a:ext cx="6218132" cy="3522569"/>
          </a:xfrm>
        </p:spPr>
        <p:txBody>
          <a:bodyPr anchor="t">
            <a:normAutofit/>
          </a:bodyPr>
          <a:lstStyle/>
          <a:p>
            <a:pPr lvl="0">
              <a:spcBef>
                <a:spcPts val="0"/>
              </a:spcBef>
              <a:spcAft>
                <a:spcPts val="600"/>
              </a:spcAft>
            </a:pPr>
            <a:r>
              <a:rPr lang="pt-BR" sz="2400" noProof="0" dirty="0"/>
              <a:t>Construção de pontes para a cobertura de déficits formativos.</a:t>
            </a:r>
          </a:p>
          <a:p>
            <a:pPr lvl="0">
              <a:spcBef>
                <a:spcPts val="0"/>
              </a:spcBef>
              <a:spcAft>
                <a:spcPts val="600"/>
              </a:spcAft>
            </a:pPr>
            <a:r>
              <a:rPr lang="pt-BR" sz="2400" noProof="0" dirty="0"/>
              <a:t>Mudanças nas metodologias de ensino.</a:t>
            </a:r>
          </a:p>
          <a:p>
            <a:pPr>
              <a:spcBef>
                <a:spcPts val="0"/>
              </a:spcBef>
              <a:spcAft>
                <a:spcPts val="600"/>
              </a:spcAft>
            </a:pPr>
            <a:r>
              <a:rPr lang="pt-BR" sz="2400" dirty="0"/>
              <a:t>Desenvolvimento de modalidades para alcançar micro e pequenas empresas.</a:t>
            </a:r>
          </a:p>
          <a:p>
            <a:pPr lvl="0">
              <a:spcBef>
                <a:spcPts val="0"/>
              </a:spcBef>
              <a:spcAft>
                <a:spcPts val="600"/>
              </a:spcAft>
            </a:pPr>
            <a:r>
              <a:rPr lang="pt-BR" sz="2400" dirty="0"/>
              <a:t>Investimento para solucionar temas de acesso.</a:t>
            </a:r>
            <a:endParaRPr lang="pt-BR" sz="2400" noProof="0" dirty="0"/>
          </a:p>
        </p:txBody>
      </p:sp>
    </p:spTree>
    <p:extLst>
      <p:ext uri="{BB962C8B-B14F-4D97-AF65-F5344CB8AC3E}">
        <p14:creationId xmlns:p14="http://schemas.microsoft.com/office/powerpoint/2010/main" val="526836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F639D-32F0-9D3C-F954-B6DE41212FC8}"/>
              </a:ext>
            </a:extLst>
          </p:cNvPr>
          <p:cNvSpPr>
            <a:spLocks noGrp="1"/>
          </p:cNvSpPr>
          <p:nvPr>
            <p:ph type="title"/>
          </p:nvPr>
        </p:nvSpPr>
        <p:spPr>
          <a:xfrm>
            <a:off x="4654296" y="329184"/>
            <a:ext cx="6894576" cy="1783080"/>
          </a:xfrm>
        </p:spPr>
        <p:txBody>
          <a:bodyPr anchor="b">
            <a:normAutofit/>
          </a:bodyPr>
          <a:lstStyle/>
          <a:p>
            <a:pPr rtl="0" fontAlgn="ctr">
              <a:spcBef>
                <a:spcPts val="0"/>
              </a:spcBef>
              <a:spcAft>
                <a:spcPts val="0"/>
              </a:spcAft>
            </a:pPr>
            <a:r>
              <a:rPr lang="pt-BR" sz="3800" b="0" i="0">
                <a:effectLst/>
                <a:latin typeface="Calibri" panose="020F0502020204030204" pitchFamily="34" charset="0"/>
              </a:rPr>
              <a:t>Leitura do mercado de trabalho e observatórios tecnológicos</a:t>
            </a:r>
          </a:p>
        </p:txBody>
      </p:sp>
      <p:pic>
        <p:nvPicPr>
          <p:cNvPr id="5" name="Picture 4" descr="Binoculars and ocean">
            <a:extLst>
              <a:ext uri="{FF2B5EF4-FFF2-40B4-BE49-F238E27FC236}">
                <a16:creationId xmlns:a16="http://schemas.microsoft.com/office/drawing/2014/main" id="{1E1C22DE-606A-FCA7-4ECB-1E72A45D9CE5}"/>
              </a:ext>
            </a:extLst>
          </p:cNvPr>
          <p:cNvPicPr>
            <a:picLocks noChangeAspect="1"/>
          </p:cNvPicPr>
          <p:nvPr/>
        </p:nvPicPr>
        <p:blipFill rotWithShape="1">
          <a:blip r:embed="rId2">
            <a:extLst>
              <a:ext uri="{28A0092B-C50C-407E-A947-70E740481C1C}">
                <a14:useLocalDpi xmlns:a14="http://schemas.microsoft.com/office/drawing/2010/main" val="0"/>
              </a:ext>
            </a:extLst>
          </a:blip>
          <a:srcRect l="60432" r="15783"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C720A9-CB66-254E-35DC-205F1FF87570}"/>
              </a:ext>
            </a:extLst>
          </p:cNvPr>
          <p:cNvSpPr>
            <a:spLocks noGrp="1"/>
          </p:cNvSpPr>
          <p:nvPr>
            <p:ph idx="1"/>
          </p:nvPr>
        </p:nvSpPr>
        <p:spPr>
          <a:xfrm>
            <a:off x="4654296" y="2706624"/>
            <a:ext cx="6894576" cy="3483864"/>
          </a:xfrm>
        </p:spPr>
        <p:txBody>
          <a:bodyPr>
            <a:normAutofit/>
          </a:bodyPr>
          <a:lstStyle/>
          <a:p>
            <a:pPr marL="0" indent="0" rtl="0" fontAlgn="ctr">
              <a:spcBef>
                <a:spcPts val="0"/>
              </a:spcBef>
              <a:spcAft>
                <a:spcPts val="600"/>
              </a:spcAft>
              <a:buNone/>
            </a:pPr>
            <a:r>
              <a:rPr lang="pt-BR" sz="2000" b="0" i="0" dirty="0">
                <a:effectLst/>
                <a:latin typeface="Calibri" panose="020F0502020204030204" pitchFamily="34" charset="0"/>
              </a:rPr>
              <a:t>O mercado de trabalho muda cada vez com mais rapidez. Em particular para aquelas pessoas que estão em níveis de qualificação meia ou alta. Em função do cenário descrito antes, será importante </a:t>
            </a:r>
            <a:r>
              <a:rPr lang="pt-BR" sz="2000" b="1" i="0" dirty="0">
                <a:effectLst/>
                <a:latin typeface="Calibri" panose="020F0502020204030204" pitchFamily="34" charset="0"/>
              </a:rPr>
              <a:t>estar atento aos riscos de automação nos níveis de qualificação meia e as oportunidades que se surgem em níveis de qualificação maior</a:t>
            </a:r>
            <a:r>
              <a:rPr lang="pt-BR" sz="2000" b="0" i="0" dirty="0">
                <a:effectLst/>
                <a:latin typeface="Calibri" panose="020F0502020204030204" pitchFamily="34" charset="0"/>
              </a:rPr>
              <a:t>.</a:t>
            </a:r>
          </a:p>
          <a:p>
            <a:pPr marL="0" indent="0" rtl="0" fontAlgn="ctr">
              <a:spcBef>
                <a:spcPts val="0"/>
              </a:spcBef>
              <a:spcAft>
                <a:spcPts val="600"/>
              </a:spcAft>
              <a:buNone/>
            </a:pPr>
            <a:endParaRPr lang="pt-BR" sz="800" dirty="0">
              <a:latin typeface="Calibri" panose="020F0502020204030204" pitchFamily="34" charset="0"/>
            </a:endParaRPr>
          </a:p>
          <a:p>
            <a:pPr marL="0" indent="0" rtl="0" fontAlgn="ctr">
              <a:spcBef>
                <a:spcPts val="0"/>
              </a:spcBef>
              <a:spcAft>
                <a:spcPts val="600"/>
              </a:spcAft>
              <a:buNone/>
            </a:pPr>
            <a:r>
              <a:rPr lang="pt-BR" sz="2000" dirty="0">
                <a:latin typeface="Calibri" panose="020F0502020204030204" pitchFamily="34" charset="0"/>
              </a:rPr>
              <a:t>Estrategias possíveis incluem o uso de big data e algoritmos para ler o mercado de trabalho e </a:t>
            </a:r>
            <a:r>
              <a:rPr lang="pt-BR" sz="2000" b="1" dirty="0">
                <a:latin typeface="Calibri" panose="020F0502020204030204" pitchFamily="34" charset="0"/>
              </a:rPr>
              <a:t>informantes chave dentro dos cursos e das empresas</a:t>
            </a:r>
            <a:r>
              <a:rPr lang="pt-BR" sz="2000" dirty="0">
                <a:latin typeface="Calibri" panose="020F0502020204030204" pitchFamily="34" charset="0"/>
              </a:rPr>
              <a:t>.</a:t>
            </a:r>
          </a:p>
          <a:p>
            <a:pPr marL="0" indent="0" rtl="0" fontAlgn="ctr">
              <a:spcBef>
                <a:spcPts val="0"/>
              </a:spcBef>
              <a:spcAft>
                <a:spcPts val="600"/>
              </a:spcAft>
              <a:buNone/>
            </a:pPr>
            <a:r>
              <a:rPr lang="pt-BR" sz="2000" b="0" i="0" dirty="0">
                <a:effectLst/>
                <a:latin typeface="Calibri" panose="020F0502020204030204" pitchFamily="34" charset="0"/>
              </a:rPr>
              <a:t>Requer se trabalhar </a:t>
            </a:r>
            <a:r>
              <a:rPr lang="pt-BR" sz="2000" dirty="0">
                <a:latin typeface="Calibri" panose="020F0502020204030204" pitchFamily="34" charset="0"/>
              </a:rPr>
              <a:t>na </a:t>
            </a:r>
            <a:r>
              <a:rPr lang="pt-BR" sz="2000" b="1" dirty="0">
                <a:latin typeface="Calibri" panose="020F0502020204030204" pitchFamily="34" charset="0"/>
              </a:rPr>
              <a:t>formação de professores </a:t>
            </a:r>
            <a:r>
              <a:rPr lang="pt-BR" sz="2000" dirty="0">
                <a:latin typeface="Calibri" panose="020F0502020204030204" pitchFamily="34" charset="0"/>
              </a:rPr>
              <a:t>tanto como na redefinição de perfis e desenhos curriculares.</a:t>
            </a:r>
            <a:endParaRPr lang="pt-BR" sz="2000" b="0" i="0" dirty="0">
              <a:effectLst/>
              <a:latin typeface="Calibri" panose="020F0502020204030204" pitchFamily="34" charset="0"/>
            </a:endParaRPr>
          </a:p>
        </p:txBody>
      </p:sp>
    </p:spTree>
    <p:extLst>
      <p:ext uri="{BB962C8B-B14F-4D97-AF65-F5344CB8AC3E}">
        <p14:creationId xmlns:p14="http://schemas.microsoft.com/office/powerpoint/2010/main" val="131109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F639D-32F0-9D3C-F954-B6DE41212FC8}"/>
              </a:ext>
            </a:extLst>
          </p:cNvPr>
          <p:cNvSpPr>
            <a:spLocks noGrp="1"/>
          </p:cNvSpPr>
          <p:nvPr>
            <p:ph type="title"/>
          </p:nvPr>
        </p:nvSpPr>
        <p:spPr>
          <a:xfrm>
            <a:off x="4654296" y="329184"/>
            <a:ext cx="6894576" cy="1783080"/>
          </a:xfrm>
        </p:spPr>
        <p:txBody>
          <a:bodyPr anchor="b">
            <a:normAutofit/>
          </a:bodyPr>
          <a:lstStyle/>
          <a:p>
            <a:pPr rtl="0" fontAlgn="ctr">
              <a:spcBef>
                <a:spcPts val="0"/>
              </a:spcBef>
              <a:spcAft>
                <a:spcPts val="0"/>
              </a:spcAft>
            </a:pPr>
            <a:r>
              <a:rPr lang="pt-BR" sz="3800" b="0" i="0" dirty="0">
                <a:effectLst/>
                <a:latin typeface="Calibri" panose="020F0502020204030204" pitchFamily="34" charset="0"/>
              </a:rPr>
              <a:t>Maior flexibilidade em modalidades de formação e estruturação da oferta</a:t>
            </a:r>
          </a:p>
        </p:txBody>
      </p:sp>
      <p:pic>
        <p:nvPicPr>
          <p:cNvPr id="5" name="Picture 4" descr="Landscaped yard with trimmed grass, shrubs, and neat paths">
            <a:extLst>
              <a:ext uri="{FF2B5EF4-FFF2-40B4-BE49-F238E27FC236}">
                <a16:creationId xmlns:a16="http://schemas.microsoft.com/office/drawing/2014/main" id="{14EB58A4-99FF-F8A7-4C02-EF26212D4534}"/>
              </a:ext>
            </a:extLst>
          </p:cNvPr>
          <p:cNvPicPr>
            <a:picLocks noChangeAspect="1"/>
          </p:cNvPicPr>
          <p:nvPr/>
        </p:nvPicPr>
        <p:blipFill rotWithShape="1">
          <a:blip r:embed="rId2">
            <a:extLst>
              <a:ext uri="{28A0092B-C50C-407E-A947-70E740481C1C}">
                <a14:useLocalDpi xmlns:a14="http://schemas.microsoft.com/office/drawing/2010/main" val="0"/>
              </a:ext>
            </a:extLst>
          </a:blip>
          <a:srcRect l="26617" r="33939"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C720A9-CB66-254E-35DC-205F1FF87570}"/>
              </a:ext>
            </a:extLst>
          </p:cNvPr>
          <p:cNvSpPr>
            <a:spLocks noGrp="1"/>
          </p:cNvSpPr>
          <p:nvPr>
            <p:ph idx="1"/>
          </p:nvPr>
        </p:nvSpPr>
        <p:spPr>
          <a:xfrm>
            <a:off x="4654296" y="2706624"/>
            <a:ext cx="6894576" cy="3483864"/>
          </a:xfrm>
        </p:spPr>
        <p:txBody>
          <a:bodyPr>
            <a:normAutofit/>
          </a:bodyPr>
          <a:lstStyle/>
          <a:p>
            <a:pPr marL="0" indent="0" rtl="0" fontAlgn="ctr">
              <a:spcBef>
                <a:spcPts val="0"/>
              </a:spcBef>
              <a:spcAft>
                <a:spcPts val="600"/>
              </a:spcAft>
              <a:buNone/>
            </a:pPr>
            <a:r>
              <a:rPr lang="pt-BR" sz="2000" dirty="0">
                <a:latin typeface="Calibri" panose="020F0502020204030204" pitchFamily="34" charset="0"/>
              </a:rPr>
              <a:t>Numa aprendizagem ao longo da vida requer uma estruturação da oferta formativa menos monolítica, mais flexível. Uma oferta que permita aos estudantes avançar mas também </a:t>
            </a:r>
            <a:r>
              <a:rPr lang="pt-BR" sz="2000" b="1" dirty="0">
                <a:latin typeface="Calibri" panose="020F0502020204030204" pitchFamily="34" charset="0"/>
              </a:rPr>
              <a:t>entrar e sair do sistema em função das “voltas da vida”. </a:t>
            </a:r>
          </a:p>
          <a:p>
            <a:pPr marL="0" indent="0" rtl="0" fontAlgn="ctr">
              <a:spcBef>
                <a:spcPts val="0"/>
              </a:spcBef>
              <a:spcAft>
                <a:spcPts val="600"/>
              </a:spcAft>
              <a:buNone/>
            </a:pPr>
            <a:r>
              <a:rPr lang="pt-BR" sz="2000" dirty="0">
                <a:latin typeface="Calibri" panose="020F0502020204030204" pitchFamily="34" charset="0"/>
              </a:rPr>
              <a:t>No limite os estudantes poderiam </a:t>
            </a:r>
            <a:r>
              <a:rPr lang="pt-BR" sz="2000" b="1" dirty="0">
                <a:latin typeface="Calibri" panose="020F0502020204030204" pitchFamily="34" charset="0"/>
              </a:rPr>
              <a:t>construir seus próprios trajetos</a:t>
            </a:r>
            <a:r>
              <a:rPr lang="pt-BR" sz="2000" dirty="0">
                <a:latin typeface="Calibri" panose="020F0502020204030204" pitchFamily="34" charset="0"/>
              </a:rPr>
              <a:t>, ajustados a seus interesses mas também reagindo as mudanças no mercado de trabalho.</a:t>
            </a:r>
          </a:p>
          <a:p>
            <a:pPr marL="0" indent="0" rtl="0" fontAlgn="ctr">
              <a:spcBef>
                <a:spcPts val="0"/>
              </a:spcBef>
              <a:spcAft>
                <a:spcPts val="600"/>
              </a:spcAft>
              <a:buNone/>
            </a:pPr>
            <a:r>
              <a:rPr lang="pt-BR" sz="2000" dirty="0">
                <a:latin typeface="Calibri" panose="020F0502020204030204" pitchFamily="34" charset="0"/>
              </a:rPr>
              <a:t>Além disso o sistema deve construir </a:t>
            </a:r>
            <a:r>
              <a:rPr lang="pt-BR" sz="2000" b="1" dirty="0">
                <a:latin typeface="Calibri" panose="020F0502020204030204" pitchFamily="34" charset="0"/>
              </a:rPr>
              <a:t>pontes com a educação superior e a básica</a:t>
            </a:r>
            <a:r>
              <a:rPr lang="pt-BR" sz="2000" dirty="0">
                <a:latin typeface="Calibri" panose="020F0502020204030204" pitchFamily="34" charset="0"/>
              </a:rPr>
              <a:t>. Cada um desses pontes tem suas particularidades e requer de investimentos diferentes.</a:t>
            </a:r>
          </a:p>
          <a:p>
            <a:pPr marL="0" indent="0" rtl="0" fontAlgn="ctr">
              <a:spcBef>
                <a:spcPts val="0"/>
              </a:spcBef>
              <a:spcAft>
                <a:spcPts val="600"/>
              </a:spcAft>
              <a:buNone/>
            </a:pPr>
            <a:r>
              <a:rPr lang="pt-BR" sz="2000" dirty="0">
                <a:latin typeface="Calibri" panose="020F0502020204030204" pitchFamily="34" charset="0"/>
              </a:rPr>
              <a:t>Não nos esqueçamos dos estratégia de </a:t>
            </a:r>
            <a:r>
              <a:rPr lang="pt-BR" sz="2000" b="1" dirty="0">
                <a:latin typeface="Calibri" panose="020F0502020204030204" pitchFamily="34" charset="0"/>
              </a:rPr>
              <a:t>aprendizagem/dual</a:t>
            </a:r>
            <a:r>
              <a:rPr lang="pt-BR" sz="2000" dirty="0">
                <a:latin typeface="Calibri" panose="020F0502020204030204" pitchFamily="34" charset="0"/>
              </a:rPr>
              <a:t>!</a:t>
            </a:r>
          </a:p>
          <a:p>
            <a:pPr marL="0" indent="0" rtl="0" fontAlgn="ctr">
              <a:spcBef>
                <a:spcPts val="0"/>
              </a:spcBef>
              <a:spcAft>
                <a:spcPts val="600"/>
              </a:spcAft>
              <a:buNone/>
            </a:pPr>
            <a:endParaRPr lang="pt-BR" sz="2000" b="0" i="0" dirty="0">
              <a:effectLst/>
              <a:latin typeface="Calibri" panose="020F0502020204030204" pitchFamily="34" charset="0"/>
            </a:endParaRPr>
          </a:p>
        </p:txBody>
      </p:sp>
    </p:spTree>
    <p:extLst>
      <p:ext uri="{BB962C8B-B14F-4D97-AF65-F5344CB8AC3E}">
        <p14:creationId xmlns:p14="http://schemas.microsoft.com/office/powerpoint/2010/main" val="2420295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F639D-32F0-9D3C-F954-B6DE41212FC8}"/>
              </a:ext>
            </a:extLst>
          </p:cNvPr>
          <p:cNvSpPr>
            <a:spLocks noGrp="1"/>
          </p:cNvSpPr>
          <p:nvPr>
            <p:ph type="title"/>
          </p:nvPr>
        </p:nvSpPr>
        <p:spPr>
          <a:xfrm>
            <a:off x="630936" y="640080"/>
            <a:ext cx="4818888" cy="1481328"/>
          </a:xfrm>
        </p:spPr>
        <p:txBody>
          <a:bodyPr anchor="b">
            <a:normAutofit/>
          </a:bodyPr>
          <a:lstStyle/>
          <a:p>
            <a:r>
              <a:rPr lang="pt-BR" sz="5400" b="1"/>
              <a:t>Upskilling</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C720A9-CB66-254E-35DC-205F1FF87570}"/>
              </a:ext>
            </a:extLst>
          </p:cNvPr>
          <p:cNvSpPr>
            <a:spLocks noGrp="1"/>
          </p:cNvSpPr>
          <p:nvPr>
            <p:ph idx="1"/>
          </p:nvPr>
        </p:nvSpPr>
        <p:spPr>
          <a:xfrm>
            <a:off x="630936" y="2660904"/>
            <a:ext cx="4818888" cy="3547872"/>
          </a:xfrm>
        </p:spPr>
        <p:txBody>
          <a:bodyPr anchor="t">
            <a:normAutofit/>
          </a:bodyPr>
          <a:lstStyle/>
          <a:p>
            <a:pPr marL="0" indent="0" rtl="0" fontAlgn="ctr">
              <a:spcBef>
                <a:spcPts val="0"/>
              </a:spcBef>
              <a:spcAft>
                <a:spcPts val="600"/>
              </a:spcAft>
              <a:buNone/>
            </a:pPr>
            <a:r>
              <a:rPr lang="pt-BR" sz="2200" b="0" i="0" dirty="0">
                <a:effectLst/>
                <a:latin typeface="Calibri" panose="020F0502020204030204" pitchFamily="34" charset="0"/>
              </a:rPr>
              <a:t>Para aqueles em ocupações onde muitas tarefas tem sido automatizadas, mas onde as competências e conhecimentos sobre o setor ou empresa adiciona valor</a:t>
            </a:r>
            <a:r>
              <a:rPr lang="pt-BR" sz="2200" dirty="0">
                <a:latin typeface="Calibri" panose="020F0502020204030204" pitchFamily="34" charset="0"/>
              </a:rPr>
              <a:t>.</a:t>
            </a:r>
          </a:p>
          <a:p>
            <a:pPr marL="0" indent="0" rtl="0" fontAlgn="ctr">
              <a:spcBef>
                <a:spcPts val="0"/>
              </a:spcBef>
              <a:spcAft>
                <a:spcPts val="600"/>
              </a:spcAft>
              <a:buNone/>
            </a:pPr>
            <a:endParaRPr lang="pt-BR" sz="2200" b="0" i="0" dirty="0">
              <a:effectLst/>
              <a:latin typeface="Calibri" panose="020F0502020204030204" pitchFamily="34" charset="0"/>
            </a:endParaRPr>
          </a:p>
          <a:p>
            <a:pPr fontAlgn="ctr">
              <a:spcBef>
                <a:spcPts val="0"/>
              </a:spcBef>
              <a:spcAft>
                <a:spcPts val="600"/>
              </a:spcAft>
            </a:pPr>
            <a:r>
              <a:rPr lang="pt-BR" sz="2200" dirty="0">
                <a:latin typeface="Calibri" panose="020F0502020204030204" pitchFamily="34" charset="0"/>
              </a:rPr>
              <a:t>Pode demandar RPL</a:t>
            </a:r>
            <a:endParaRPr lang="pt-BR" sz="2200" b="0" i="0" dirty="0">
              <a:effectLst/>
              <a:latin typeface="Calibri" panose="020F0502020204030204" pitchFamily="34" charset="0"/>
            </a:endParaRPr>
          </a:p>
          <a:p>
            <a:pPr fontAlgn="ctr">
              <a:spcBef>
                <a:spcPts val="0"/>
              </a:spcBef>
              <a:spcAft>
                <a:spcPts val="600"/>
              </a:spcAft>
            </a:pPr>
            <a:r>
              <a:rPr lang="pt-BR" sz="2200" b="0" i="0" dirty="0">
                <a:effectLst/>
                <a:latin typeface="Calibri" panose="020F0502020204030204" pitchFamily="34" charset="0"/>
              </a:rPr>
              <a:t>É diferente da formação continua. </a:t>
            </a:r>
            <a:endParaRPr lang="pt-BR" sz="2200" dirty="0">
              <a:latin typeface="Calibri" panose="020F0502020204030204" pitchFamily="34" charset="0"/>
            </a:endParaRPr>
          </a:p>
          <a:p>
            <a:pPr fontAlgn="ctr">
              <a:spcBef>
                <a:spcPts val="0"/>
              </a:spcBef>
              <a:spcAft>
                <a:spcPts val="600"/>
              </a:spcAft>
            </a:pPr>
            <a:r>
              <a:rPr lang="pt-BR" sz="2200" b="0" i="0" dirty="0">
                <a:effectLst/>
                <a:latin typeface="Calibri" panose="020F0502020204030204" pitchFamily="34" charset="0"/>
              </a:rPr>
              <a:t>Requer compreender muito bem o fluxo e processos da empresa ou setor.</a:t>
            </a:r>
          </a:p>
        </p:txBody>
      </p:sp>
      <p:pic>
        <p:nvPicPr>
          <p:cNvPr id="5" name="Picture 4" descr="Ladder up a hole">
            <a:extLst>
              <a:ext uri="{FF2B5EF4-FFF2-40B4-BE49-F238E27FC236}">
                <a16:creationId xmlns:a16="http://schemas.microsoft.com/office/drawing/2014/main" id="{C321DDFF-FC21-433C-8CBD-25EDA6B15A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1607069"/>
            <a:ext cx="5458968" cy="3643861"/>
          </a:xfrm>
          <a:prstGeom prst="rect">
            <a:avLst/>
          </a:prstGeom>
        </p:spPr>
      </p:pic>
    </p:spTree>
    <p:extLst>
      <p:ext uri="{BB962C8B-B14F-4D97-AF65-F5344CB8AC3E}">
        <p14:creationId xmlns:p14="http://schemas.microsoft.com/office/powerpoint/2010/main" val="1165588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F639D-32F0-9D3C-F954-B6DE41212FC8}"/>
              </a:ext>
            </a:extLst>
          </p:cNvPr>
          <p:cNvSpPr>
            <a:spLocks noGrp="1"/>
          </p:cNvSpPr>
          <p:nvPr>
            <p:ph type="title"/>
          </p:nvPr>
        </p:nvSpPr>
        <p:spPr>
          <a:xfrm>
            <a:off x="630936" y="640080"/>
            <a:ext cx="4818888" cy="1481328"/>
          </a:xfrm>
        </p:spPr>
        <p:txBody>
          <a:bodyPr anchor="b">
            <a:normAutofit/>
          </a:bodyPr>
          <a:lstStyle/>
          <a:p>
            <a:r>
              <a:rPr lang="pt-BR" sz="5400" b="1"/>
              <a:t>Reskilling</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C720A9-CB66-254E-35DC-205F1FF87570}"/>
              </a:ext>
            </a:extLst>
          </p:cNvPr>
          <p:cNvSpPr>
            <a:spLocks noGrp="1"/>
          </p:cNvSpPr>
          <p:nvPr>
            <p:ph idx="1"/>
          </p:nvPr>
        </p:nvSpPr>
        <p:spPr>
          <a:xfrm>
            <a:off x="630936" y="2660904"/>
            <a:ext cx="4818888" cy="3547872"/>
          </a:xfrm>
        </p:spPr>
        <p:txBody>
          <a:bodyPr anchor="t">
            <a:normAutofit lnSpcReduction="10000"/>
          </a:bodyPr>
          <a:lstStyle/>
          <a:p>
            <a:pPr marL="0" indent="0" rtl="0" fontAlgn="ctr">
              <a:spcBef>
                <a:spcPts val="0"/>
              </a:spcBef>
              <a:spcAft>
                <a:spcPts val="600"/>
              </a:spcAft>
              <a:buNone/>
            </a:pPr>
            <a:r>
              <a:rPr lang="pt-BR" sz="2000" b="0" i="0" dirty="0">
                <a:effectLst/>
                <a:latin typeface="Calibri" panose="020F0502020204030204" pitchFamily="34" charset="0"/>
              </a:rPr>
              <a:t>Para formar pessoas em ocupações onde as tarefas tem sido ou serão automatizadas</a:t>
            </a:r>
            <a:r>
              <a:rPr lang="pt-BR" sz="2000" dirty="0">
                <a:latin typeface="Calibri" panose="020F0502020204030204" pitchFamily="34" charset="0"/>
              </a:rPr>
              <a:t> possivelmente a nível da família ocupacional. Pode acontecer que se trata de ocupações em um setor que não tem futuro ou que a atividade foi levada a outro pais.</a:t>
            </a:r>
          </a:p>
          <a:p>
            <a:pPr marL="0" indent="0" rtl="0" fontAlgn="ctr">
              <a:spcBef>
                <a:spcPts val="0"/>
              </a:spcBef>
              <a:spcAft>
                <a:spcPts val="600"/>
              </a:spcAft>
              <a:buNone/>
            </a:pPr>
            <a:r>
              <a:rPr lang="pt-BR" sz="2000" b="0" i="0" dirty="0">
                <a:effectLst/>
                <a:latin typeface="Calibri" panose="020F0502020204030204" pitchFamily="34" charset="0"/>
              </a:rPr>
              <a:t>Neste caso trata</a:t>
            </a:r>
            <a:r>
              <a:rPr lang="pt-BR" sz="2000" dirty="0">
                <a:latin typeface="Calibri" panose="020F0502020204030204" pitchFamily="34" charset="0"/>
              </a:rPr>
              <a:t>-se se oferecer uma formação nova que permita a pessoa reingressar ao mercado de trabalho ou empresa em outra ocupação.</a:t>
            </a:r>
          </a:p>
          <a:p>
            <a:pPr fontAlgn="ctr">
              <a:spcBef>
                <a:spcPts val="0"/>
              </a:spcBef>
              <a:spcAft>
                <a:spcPts val="600"/>
              </a:spcAft>
            </a:pPr>
            <a:r>
              <a:rPr lang="pt-BR" sz="2000" dirty="0">
                <a:latin typeface="Calibri" panose="020F0502020204030204" pitchFamily="34" charset="0"/>
              </a:rPr>
              <a:t>Vale a pena distinguir esta modalidade da modalidade de formação continua.</a:t>
            </a:r>
          </a:p>
          <a:p>
            <a:pPr fontAlgn="ctr">
              <a:spcBef>
                <a:spcPts val="0"/>
              </a:spcBef>
              <a:spcAft>
                <a:spcPts val="600"/>
              </a:spcAft>
            </a:pPr>
            <a:r>
              <a:rPr lang="pt-BR" sz="2000" dirty="0">
                <a:latin typeface="Calibri" panose="020F0502020204030204" pitchFamily="34" charset="0"/>
              </a:rPr>
              <a:t>Também pode requerer RPL</a:t>
            </a:r>
          </a:p>
        </p:txBody>
      </p:sp>
      <p:pic>
        <p:nvPicPr>
          <p:cNvPr id="5" name="Picture 4" descr="Train track junctions">
            <a:extLst>
              <a:ext uri="{FF2B5EF4-FFF2-40B4-BE49-F238E27FC236}">
                <a16:creationId xmlns:a16="http://schemas.microsoft.com/office/drawing/2014/main" id="{A0EF9137-4D8A-1580-1B83-3D93375E0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1600245"/>
            <a:ext cx="5458968" cy="3657509"/>
          </a:xfrm>
          <a:prstGeom prst="rect">
            <a:avLst/>
          </a:prstGeom>
        </p:spPr>
      </p:pic>
    </p:spTree>
    <p:extLst>
      <p:ext uri="{BB962C8B-B14F-4D97-AF65-F5344CB8AC3E}">
        <p14:creationId xmlns:p14="http://schemas.microsoft.com/office/powerpoint/2010/main" val="722176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F639D-32F0-9D3C-F954-B6DE41212FC8}"/>
              </a:ext>
            </a:extLst>
          </p:cNvPr>
          <p:cNvSpPr>
            <a:spLocks noGrp="1"/>
          </p:cNvSpPr>
          <p:nvPr>
            <p:ph type="title"/>
          </p:nvPr>
        </p:nvSpPr>
        <p:spPr>
          <a:xfrm>
            <a:off x="3563815" y="1076324"/>
            <a:ext cx="7789185" cy="1535051"/>
          </a:xfrm>
        </p:spPr>
        <p:txBody>
          <a:bodyPr anchor="b">
            <a:normAutofit/>
          </a:bodyPr>
          <a:lstStyle/>
          <a:p>
            <a:pPr rtl="0" fontAlgn="ctr">
              <a:spcBef>
                <a:spcPts val="0"/>
              </a:spcBef>
              <a:spcAft>
                <a:spcPts val="0"/>
              </a:spcAft>
            </a:pPr>
            <a:r>
              <a:rPr lang="pt-BR" b="0" i="0" dirty="0">
                <a:effectLst/>
                <a:latin typeface="Calibri" panose="020F0502020204030204" pitchFamily="34" charset="0"/>
              </a:rPr>
              <a:t>Desenvolvimento de competências transversais</a:t>
            </a:r>
          </a:p>
        </p:txBody>
      </p:sp>
      <p:pic>
        <p:nvPicPr>
          <p:cNvPr id="5" name="Picture 4" descr="Work tools on a red background">
            <a:extLst>
              <a:ext uri="{FF2B5EF4-FFF2-40B4-BE49-F238E27FC236}">
                <a16:creationId xmlns:a16="http://schemas.microsoft.com/office/drawing/2014/main" id="{4577C207-0666-A0AC-1B4B-22C3CE6406A5}"/>
              </a:ext>
            </a:extLst>
          </p:cNvPr>
          <p:cNvPicPr>
            <a:picLocks noChangeAspect="1"/>
          </p:cNvPicPr>
          <p:nvPr/>
        </p:nvPicPr>
        <p:blipFill rotWithShape="1">
          <a:blip r:embed="rId2">
            <a:extLst>
              <a:ext uri="{28A0092B-C50C-407E-A947-70E740481C1C}">
                <a14:useLocalDpi xmlns:a14="http://schemas.microsoft.com/office/drawing/2010/main" val="0"/>
              </a:ext>
            </a:extLst>
          </a:blip>
          <a:srcRect t="32135"/>
          <a:stretch/>
        </p:blipFill>
        <p:spPr>
          <a:xfrm rot="5400000">
            <a:off x="-1875692" y="1875693"/>
            <a:ext cx="6858000" cy="3106614"/>
          </a:xfrm>
          <a:prstGeom prst="rect">
            <a:avLst/>
          </a:prstGeom>
        </p:spPr>
      </p:pic>
      <p:sp>
        <p:nvSpPr>
          <p:cNvPr id="16"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7C720A9-CB66-254E-35DC-205F1FF87570}"/>
              </a:ext>
            </a:extLst>
          </p:cNvPr>
          <p:cNvSpPr>
            <a:spLocks noGrp="1"/>
          </p:cNvSpPr>
          <p:nvPr>
            <p:ph idx="1"/>
          </p:nvPr>
        </p:nvSpPr>
        <p:spPr>
          <a:xfrm>
            <a:off x="3563815" y="3165987"/>
            <a:ext cx="7789185" cy="3010975"/>
          </a:xfrm>
        </p:spPr>
        <p:txBody>
          <a:bodyPr>
            <a:normAutofit lnSpcReduction="10000"/>
          </a:bodyPr>
          <a:lstStyle/>
          <a:p>
            <a:pPr marL="0" indent="0" rtl="0" fontAlgn="ctr">
              <a:spcBef>
                <a:spcPts val="0"/>
              </a:spcBef>
              <a:spcAft>
                <a:spcPts val="600"/>
              </a:spcAft>
              <a:buNone/>
            </a:pPr>
            <a:r>
              <a:rPr lang="pt-BR" sz="2400" dirty="0">
                <a:latin typeface="Calibri" panose="020F0502020204030204" pitchFamily="34" charset="0"/>
              </a:rPr>
              <a:t>Este tipo de competências são identificadas como </a:t>
            </a:r>
            <a:r>
              <a:rPr lang="pt-BR" sz="2400" b="1" dirty="0">
                <a:latin typeface="Calibri" panose="020F0502020204030204" pitchFamily="34" charset="0"/>
              </a:rPr>
              <a:t>complementares da automação</a:t>
            </a:r>
            <a:r>
              <a:rPr lang="pt-BR" sz="2400" dirty="0">
                <a:latin typeface="Calibri" panose="020F0502020204030204" pitchFamily="34" charset="0"/>
              </a:rPr>
              <a:t>. São chave nas novas formas de organizar o trabalho entre humanos e são complementares para o trabalho com a automação. </a:t>
            </a:r>
          </a:p>
          <a:p>
            <a:pPr marL="0" indent="0" rtl="0" fontAlgn="ctr">
              <a:spcBef>
                <a:spcPts val="0"/>
              </a:spcBef>
              <a:spcAft>
                <a:spcPts val="600"/>
              </a:spcAft>
              <a:buNone/>
            </a:pPr>
            <a:r>
              <a:rPr lang="pt-BR" sz="2400" dirty="0">
                <a:latin typeface="Calibri" panose="020F0502020204030204" pitchFamily="34" charset="0"/>
              </a:rPr>
              <a:t>Existe uma necessidade de formalizar a definição e avaliação, assim como de melhorar o desenvolvimento destas competências.</a:t>
            </a:r>
          </a:p>
          <a:p>
            <a:pPr marL="0" indent="0" rtl="0" fontAlgn="ctr">
              <a:spcBef>
                <a:spcPts val="0"/>
              </a:spcBef>
              <a:spcAft>
                <a:spcPts val="600"/>
              </a:spcAft>
              <a:buNone/>
            </a:pPr>
            <a:r>
              <a:rPr lang="pt-BR" sz="2400" dirty="0">
                <a:latin typeface="Calibri" panose="020F0502020204030204" pitchFamily="34" charset="0"/>
              </a:rPr>
              <a:t>Requer o </a:t>
            </a:r>
            <a:r>
              <a:rPr lang="pt-BR" sz="2400" b="1" dirty="0">
                <a:latin typeface="Calibri" panose="020F0502020204030204" pitchFamily="34" charset="0"/>
              </a:rPr>
              <a:t>desenvolvimento de novas metodologias </a:t>
            </a:r>
            <a:r>
              <a:rPr lang="pt-BR" sz="2400" dirty="0">
                <a:latin typeface="Calibri" panose="020F0502020204030204" pitchFamily="34" charset="0"/>
              </a:rPr>
              <a:t>de aprendizagem e de </a:t>
            </a:r>
            <a:r>
              <a:rPr lang="pt-BR" sz="2400" b="1" dirty="0">
                <a:latin typeface="Calibri" panose="020F0502020204030204" pitchFamily="34" charset="0"/>
              </a:rPr>
              <a:t>formação de professores</a:t>
            </a:r>
            <a:r>
              <a:rPr lang="pt-BR" sz="2400" dirty="0">
                <a:latin typeface="Calibri" panose="020F0502020204030204" pitchFamily="34" charset="0"/>
              </a:rPr>
              <a:t>.</a:t>
            </a:r>
          </a:p>
          <a:p>
            <a:pPr marL="0" indent="0" rtl="0" fontAlgn="ctr">
              <a:spcBef>
                <a:spcPts val="0"/>
              </a:spcBef>
              <a:spcAft>
                <a:spcPts val="600"/>
              </a:spcAft>
              <a:buNone/>
            </a:pPr>
            <a:endParaRPr lang="pt-BR" sz="2400" b="0" i="0" dirty="0">
              <a:effectLst/>
              <a:latin typeface="Calibri" panose="020F0502020204030204" pitchFamily="34" charset="0"/>
            </a:endParaRPr>
          </a:p>
        </p:txBody>
      </p:sp>
    </p:spTree>
    <p:extLst>
      <p:ext uri="{BB962C8B-B14F-4D97-AF65-F5344CB8AC3E}">
        <p14:creationId xmlns:p14="http://schemas.microsoft.com/office/powerpoint/2010/main" val="2215483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65A14-9C42-3254-AAEC-D33143192CFF}"/>
              </a:ext>
            </a:extLst>
          </p:cNvPr>
          <p:cNvSpPr>
            <a:spLocks noGrp="1"/>
          </p:cNvSpPr>
          <p:nvPr>
            <p:ph type="title"/>
          </p:nvPr>
        </p:nvSpPr>
        <p:spPr>
          <a:xfrm>
            <a:off x="586478" y="1683756"/>
            <a:ext cx="3115265" cy="2396359"/>
          </a:xfrm>
        </p:spPr>
        <p:txBody>
          <a:bodyPr anchor="b">
            <a:normAutofit/>
          </a:bodyPr>
          <a:lstStyle/>
          <a:p>
            <a:pPr algn="r"/>
            <a:r>
              <a:rPr lang="pt-BR" sz="4000" noProof="0">
                <a:solidFill>
                  <a:srgbClr val="FFFFFF"/>
                </a:solidFill>
              </a:rPr>
              <a:t>Temas que vamos conversar</a:t>
            </a:r>
          </a:p>
        </p:txBody>
      </p:sp>
      <p:graphicFrame>
        <p:nvGraphicFramePr>
          <p:cNvPr id="5" name="Content Placeholder 2">
            <a:extLst>
              <a:ext uri="{FF2B5EF4-FFF2-40B4-BE49-F238E27FC236}">
                <a16:creationId xmlns:a16="http://schemas.microsoft.com/office/drawing/2014/main" id="{AE239E39-8178-138E-FA9E-E4D442C66C46}"/>
              </a:ext>
            </a:extLst>
          </p:cNvPr>
          <p:cNvGraphicFramePr>
            <a:graphicFrameLocks noGrp="1"/>
          </p:cNvGraphicFramePr>
          <p:nvPr>
            <p:ph idx="1"/>
            <p:extLst>
              <p:ext uri="{D42A27DB-BD31-4B8C-83A1-F6EECF244321}">
                <p14:modId xmlns:p14="http://schemas.microsoft.com/office/powerpoint/2010/main" val="85691640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2035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F639D-32F0-9D3C-F954-B6DE41212FC8}"/>
              </a:ext>
            </a:extLst>
          </p:cNvPr>
          <p:cNvSpPr>
            <a:spLocks noGrp="1"/>
          </p:cNvSpPr>
          <p:nvPr>
            <p:ph type="title"/>
          </p:nvPr>
        </p:nvSpPr>
        <p:spPr>
          <a:xfrm>
            <a:off x="5080216" y="1076324"/>
            <a:ext cx="6272784" cy="1535051"/>
          </a:xfrm>
        </p:spPr>
        <p:txBody>
          <a:bodyPr anchor="b">
            <a:normAutofit/>
          </a:bodyPr>
          <a:lstStyle/>
          <a:p>
            <a:pPr rtl="0" fontAlgn="ctr">
              <a:spcBef>
                <a:spcPts val="0"/>
              </a:spcBef>
              <a:spcAft>
                <a:spcPts val="0"/>
              </a:spcAft>
            </a:pPr>
            <a:r>
              <a:rPr lang="pt-BR" sz="4800" b="0" i="0">
                <a:effectLst/>
                <a:latin typeface="Calibri" panose="020F0502020204030204" pitchFamily="34" charset="0"/>
              </a:rPr>
              <a:t>Desenvolvimento de formação superior</a:t>
            </a:r>
          </a:p>
        </p:txBody>
      </p:sp>
      <p:pic>
        <p:nvPicPr>
          <p:cNvPr id="5" name="Picture 4" descr="Pastel graduation caps">
            <a:extLst>
              <a:ext uri="{FF2B5EF4-FFF2-40B4-BE49-F238E27FC236}">
                <a16:creationId xmlns:a16="http://schemas.microsoft.com/office/drawing/2014/main" id="{CF21F3EF-08A5-F518-CAA5-400E10AF8FF8}"/>
              </a:ext>
            </a:extLst>
          </p:cNvPr>
          <p:cNvPicPr>
            <a:picLocks noChangeAspect="1"/>
          </p:cNvPicPr>
          <p:nvPr/>
        </p:nvPicPr>
        <p:blipFill rotWithShape="1">
          <a:blip r:embed="rId2">
            <a:extLst>
              <a:ext uri="{28A0092B-C50C-407E-A947-70E740481C1C}">
                <a14:useLocalDpi xmlns:a14="http://schemas.microsoft.com/office/drawing/2010/main" val="0"/>
              </a:ext>
            </a:extLst>
          </a:blip>
          <a:srcRect l="32668" r="31200" b="1"/>
          <a:stretch/>
        </p:blipFill>
        <p:spPr>
          <a:xfrm>
            <a:off x="20" y="10"/>
            <a:ext cx="4505305" cy="6857990"/>
          </a:xfrm>
          <a:prstGeom prst="rect">
            <a:avLst/>
          </a:prstGeom>
        </p:spPr>
      </p:pic>
      <p:sp>
        <p:nvSpPr>
          <p:cNvPr id="12"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7C720A9-CB66-254E-35DC-205F1FF87570}"/>
              </a:ext>
            </a:extLst>
          </p:cNvPr>
          <p:cNvSpPr>
            <a:spLocks noGrp="1"/>
          </p:cNvSpPr>
          <p:nvPr>
            <p:ph idx="1"/>
          </p:nvPr>
        </p:nvSpPr>
        <p:spPr>
          <a:xfrm>
            <a:off x="5080216" y="3351276"/>
            <a:ext cx="6272784" cy="2825686"/>
          </a:xfrm>
        </p:spPr>
        <p:txBody>
          <a:bodyPr>
            <a:normAutofit/>
          </a:bodyPr>
          <a:lstStyle/>
          <a:p>
            <a:pPr marL="0" indent="0" rtl="0" fontAlgn="ctr">
              <a:spcBef>
                <a:spcPts val="0"/>
              </a:spcBef>
              <a:spcAft>
                <a:spcPts val="600"/>
              </a:spcAft>
              <a:buNone/>
            </a:pPr>
            <a:r>
              <a:rPr lang="pt-BR" sz="2200">
                <a:latin typeface="Calibri" panose="020F0502020204030204" pitchFamily="34" charset="0"/>
              </a:rPr>
              <a:t>Os estudos mencionados antes, sugerem que existe um faltante importante de profissionais de nível de qualificação alta. São vários os sistemas de formação profissional que já oferecem níveis superiores de formação em função das oportunidades no mercado educacional ou pela demanda do mercado de trabalho/empresas. Existe na região um forte risco de exclusão.</a:t>
            </a:r>
          </a:p>
          <a:p>
            <a:pPr marL="0" indent="0" rtl="0" fontAlgn="ctr">
              <a:spcBef>
                <a:spcPts val="0"/>
              </a:spcBef>
              <a:spcAft>
                <a:spcPts val="600"/>
              </a:spcAft>
              <a:buNone/>
            </a:pPr>
            <a:endParaRPr lang="pt-BR" sz="2200" b="0" i="0">
              <a:effectLst/>
              <a:latin typeface="Calibri" panose="020F0502020204030204" pitchFamily="34" charset="0"/>
            </a:endParaRPr>
          </a:p>
        </p:txBody>
      </p:sp>
    </p:spTree>
    <p:extLst>
      <p:ext uri="{BB962C8B-B14F-4D97-AF65-F5344CB8AC3E}">
        <p14:creationId xmlns:p14="http://schemas.microsoft.com/office/powerpoint/2010/main" val="2083264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F639D-32F0-9D3C-F954-B6DE41212FC8}"/>
              </a:ext>
            </a:extLst>
          </p:cNvPr>
          <p:cNvSpPr>
            <a:spLocks noGrp="1"/>
          </p:cNvSpPr>
          <p:nvPr>
            <p:ph type="title"/>
          </p:nvPr>
        </p:nvSpPr>
        <p:spPr>
          <a:xfrm>
            <a:off x="5080216" y="1076324"/>
            <a:ext cx="6272784" cy="1535051"/>
          </a:xfrm>
        </p:spPr>
        <p:txBody>
          <a:bodyPr anchor="b">
            <a:normAutofit/>
          </a:bodyPr>
          <a:lstStyle/>
          <a:p>
            <a:pPr rtl="0" fontAlgn="ctr">
              <a:spcBef>
                <a:spcPts val="0"/>
              </a:spcBef>
              <a:spcAft>
                <a:spcPts val="0"/>
              </a:spcAft>
            </a:pPr>
            <a:r>
              <a:rPr lang="pt-BR" sz="4800" b="0" i="0">
                <a:effectLst/>
                <a:latin typeface="Calibri" panose="020F0502020204030204" pitchFamily="34" charset="0"/>
              </a:rPr>
              <a:t>Transformação digital da organização</a:t>
            </a:r>
          </a:p>
        </p:txBody>
      </p:sp>
      <p:pic>
        <p:nvPicPr>
          <p:cNvPr id="5" name="Picture 4" descr="Programming data on computer monitor">
            <a:extLst>
              <a:ext uri="{FF2B5EF4-FFF2-40B4-BE49-F238E27FC236}">
                <a16:creationId xmlns:a16="http://schemas.microsoft.com/office/drawing/2014/main" id="{AF8E5677-FE15-DC95-854F-D43DDBB86CC3}"/>
              </a:ext>
            </a:extLst>
          </p:cNvPr>
          <p:cNvPicPr>
            <a:picLocks noChangeAspect="1"/>
          </p:cNvPicPr>
          <p:nvPr/>
        </p:nvPicPr>
        <p:blipFill rotWithShape="1">
          <a:blip r:embed="rId2">
            <a:extLst>
              <a:ext uri="{28A0092B-C50C-407E-A947-70E740481C1C}">
                <a14:useLocalDpi xmlns:a14="http://schemas.microsoft.com/office/drawing/2010/main" val="0"/>
              </a:ext>
            </a:extLst>
          </a:blip>
          <a:srcRect l="35315" r="20833" b="-1"/>
          <a:stretch/>
        </p:blipFill>
        <p:spPr>
          <a:xfrm>
            <a:off x="20" y="10"/>
            <a:ext cx="4505305" cy="6857990"/>
          </a:xfrm>
          <a:prstGeom prst="rect">
            <a:avLst/>
          </a:prstGeom>
        </p:spPr>
      </p:pic>
      <p:sp>
        <p:nvSpPr>
          <p:cNvPr id="12"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7C720A9-CB66-254E-35DC-205F1FF87570}"/>
              </a:ext>
            </a:extLst>
          </p:cNvPr>
          <p:cNvSpPr>
            <a:spLocks noGrp="1"/>
          </p:cNvSpPr>
          <p:nvPr>
            <p:ph idx="1"/>
          </p:nvPr>
        </p:nvSpPr>
        <p:spPr>
          <a:xfrm>
            <a:off x="5080215" y="3013414"/>
            <a:ext cx="6688998" cy="3409424"/>
          </a:xfrm>
        </p:spPr>
        <p:txBody>
          <a:bodyPr>
            <a:normAutofit/>
          </a:bodyPr>
          <a:lstStyle/>
          <a:p>
            <a:pPr marL="0" indent="0" rtl="0" fontAlgn="ctr">
              <a:spcBef>
                <a:spcPts val="0"/>
              </a:spcBef>
              <a:spcAft>
                <a:spcPts val="600"/>
              </a:spcAft>
              <a:buNone/>
            </a:pPr>
            <a:r>
              <a:rPr lang="pt-BR" sz="2200" dirty="0">
                <a:latin typeface="Calibri" panose="020F0502020204030204" pitchFamily="34" charset="0"/>
              </a:rPr>
              <a:t>A </a:t>
            </a:r>
            <a:r>
              <a:rPr lang="pt-BR" sz="2200" b="1" dirty="0">
                <a:latin typeface="Calibri" panose="020F0502020204030204" pitchFamily="34" charset="0"/>
              </a:rPr>
              <a:t>acumulação e uso de dados</a:t>
            </a:r>
            <a:r>
              <a:rPr lang="pt-BR" sz="2200" dirty="0">
                <a:latin typeface="Calibri" panose="020F0502020204030204" pitchFamily="34" charset="0"/>
              </a:rPr>
              <a:t> para a toma de decisões é uma divida pendente na maioria dos sistemas de formação profissional. </a:t>
            </a:r>
          </a:p>
          <a:p>
            <a:pPr marL="0" indent="0" rtl="0" fontAlgn="ctr">
              <a:spcBef>
                <a:spcPts val="0"/>
              </a:spcBef>
              <a:spcAft>
                <a:spcPts val="600"/>
              </a:spcAft>
              <a:buNone/>
            </a:pPr>
            <a:r>
              <a:rPr lang="pt-BR" sz="2200" dirty="0">
                <a:latin typeface="Calibri" panose="020F0502020204030204" pitchFamily="34" charset="0"/>
              </a:rPr>
              <a:t>As soluções existentes apontam a ler cenários estáticos, ou fixos durante muito tempo. O potencial de captura e uso de dados hoje e muito maior e permite trabalhar em um grande numero de </a:t>
            </a:r>
            <a:r>
              <a:rPr lang="pt-BR" sz="2200" b="1" dirty="0">
                <a:latin typeface="Calibri" panose="020F0502020204030204" pitchFamily="34" charset="0"/>
              </a:rPr>
              <a:t>áreas e contextos que são muito cambiantes</a:t>
            </a:r>
            <a:r>
              <a:rPr lang="pt-BR" sz="2200" dirty="0">
                <a:latin typeface="Calibri" panose="020F0502020204030204" pitchFamily="34" charset="0"/>
              </a:rPr>
              <a:t>. </a:t>
            </a:r>
          </a:p>
          <a:p>
            <a:pPr marL="0" indent="0" rtl="0" fontAlgn="ctr">
              <a:spcBef>
                <a:spcPts val="0"/>
              </a:spcBef>
              <a:spcAft>
                <a:spcPts val="600"/>
              </a:spcAft>
              <a:buNone/>
            </a:pPr>
            <a:r>
              <a:rPr lang="pt-BR" sz="2200" dirty="0">
                <a:latin typeface="Calibri" panose="020F0502020204030204" pitchFamily="34" charset="0"/>
              </a:rPr>
              <a:t>Este é um processo </a:t>
            </a:r>
            <a:r>
              <a:rPr lang="pt-BR" sz="2200" b="1" dirty="0">
                <a:latin typeface="Calibri" panose="020F0502020204030204" pitchFamily="34" charset="0"/>
              </a:rPr>
              <a:t>chave para um sistema mais flexível</a:t>
            </a:r>
            <a:r>
              <a:rPr lang="pt-BR" sz="2200" dirty="0">
                <a:latin typeface="Calibri" panose="020F0502020204030204" pitchFamily="34" charset="0"/>
              </a:rPr>
              <a:t>.</a:t>
            </a:r>
          </a:p>
        </p:txBody>
      </p:sp>
    </p:spTree>
    <p:extLst>
      <p:ext uri="{BB962C8B-B14F-4D97-AF65-F5344CB8AC3E}">
        <p14:creationId xmlns:p14="http://schemas.microsoft.com/office/powerpoint/2010/main" val="3028831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28DC-8184-80B8-6B46-6BEA437F97E7}"/>
              </a:ext>
            </a:extLst>
          </p:cNvPr>
          <p:cNvSpPr>
            <a:spLocks noGrp="1"/>
          </p:cNvSpPr>
          <p:nvPr>
            <p:ph type="title"/>
          </p:nvPr>
        </p:nvSpPr>
        <p:spPr/>
        <p:txBody>
          <a:bodyPr>
            <a:normAutofit/>
          </a:bodyPr>
          <a:lstStyle/>
          <a:p>
            <a:r>
              <a:rPr lang="pt-BR" sz="5400" dirty="0"/>
              <a:t>Como avançar?</a:t>
            </a:r>
          </a:p>
        </p:txBody>
      </p:sp>
      <p:sp>
        <p:nvSpPr>
          <p:cNvPr id="5" name="Content Placeholder 4">
            <a:extLst>
              <a:ext uri="{FF2B5EF4-FFF2-40B4-BE49-F238E27FC236}">
                <a16:creationId xmlns:a16="http://schemas.microsoft.com/office/drawing/2014/main" id="{F85F8E5F-3870-68EF-465B-4F9078BECDB9}"/>
              </a:ext>
            </a:extLst>
          </p:cNvPr>
          <p:cNvSpPr>
            <a:spLocks noGrp="1"/>
          </p:cNvSpPr>
          <p:nvPr>
            <p:ph idx="1"/>
          </p:nvPr>
        </p:nvSpPr>
        <p:spPr>
          <a:xfrm>
            <a:off x="838200" y="1825625"/>
            <a:ext cx="3862754" cy="4009524"/>
          </a:xfrm>
        </p:spPr>
        <p:txBody>
          <a:bodyPr>
            <a:normAutofit fontScale="92500" lnSpcReduction="20000"/>
          </a:bodyPr>
          <a:lstStyle/>
          <a:p>
            <a:pPr marL="0" indent="0">
              <a:buNone/>
            </a:pPr>
            <a:r>
              <a:rPr lang="pt-BR" sz="3600" dirty="0"/>
              <a:t>Fazendo o mesmo uma e outra vez podemos ir bem mas não vamos conseguir mudanças.</a:t>
            </a:r>
          </a:p>
          <a:p>
            <a:pPr marL="0" indent="0">
              <a:buNone/>
            </a:pPr>
            <a:endParaRPr lang="pt-BR" sz="1200" dirty="0"/>
          </a:p>
          <a:p>
            <a:pPr marL="0" indent="0">
              <a:buNone/>
            </a:pPr>
            <a:r>
              <a:rPr lang="pt-BR" sz="3600" dirty="0"/>
              <a:t>As organizações sabem o que devem fazer...esse pode ser o desafio.</a:t>
            </a:r>
          </a:p>
        </p:txBody>
      </p:sp>
      <p:pic>
        <p:nvPicPr>
          <p:cNvPr id="2050" name="Picture 2" descr="Climbing the ladder Stock Photo by ©RType 163806402">
            <a:extLst>
              <a:ext uri="{FF2B5EF4-FFF2-40B4-BE49-F238E27FC236}">
                <a16:creationId xmlns:a16="http://schemas.microsoft.com/office/drawing/2014/main" id="{25DD5722-3225-6C6F-C482-0E616ED2D7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50" b="9931"/>
          <a:stretch/>
        </p:blipFill>
        <p:spPr bwMode="auto">
          <a:xfrm>
            <a:off x="5123505" y="1825625"/>
            <a:ext cx="6651381" cy="400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938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055A2C-3541-EA6E-66A1-FA0373BC6118}"/>
              </a:ext>
            </a:extLst>
          </p:cNvPr>
          <p:cNvSpPr>
            <a:spLocks noGrp="1"/>
          </p:cNvSpPr>
          <p:nvPr>
            <p:ph type="title"/>
          </p:nvPr>
        </p:nvSpPr>
        <p:spPr>
          <a:xfrm>
            <a:off x="5297762" y="329184"/>
            <a:ext cx="6251110" cy="1783080"/>
          </a:xfrm>
        </p:spPr>
        <p:txBody>
          <a:bodyPr anchor="b">
            <a:normAutofit/>
          </a:bodyPr>
          <a:lstStyle/>
          <a:p>
            <a:r>
              <a:rPr lang="pt-BR" sz="3800"/>
              <a:t>Exemplo: </a:t>
            </a:r>
            <a:br>
              <a:rPr lang="pt-BR" sz="3800"/>
            </a:br>
            <a:r>
              <a:rPr lang="pt-BR" sz="3800"/>
              <a:t>a formação a distancia durante o COVID19</a:t>
            </a:r>
          </a:p>
        </p:txBody>
      </p:sp>
      <p:pic>
        <p:nvPicPr>
          <p:cNvPr id="4" name="Picture 3">
            <a:extLst>
              <a:ext uri="{FF2B5EF4-FFF2-40B4-BE49-F238E27FC236}">
                <a16:creationId xmlns:a16="http://schemas.microsoft.com/office/drawing/2014/main" id="{4F21EDBA-87F0-3667-87C9-079B97816A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637" r="2842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4E373B-0069-D084-83F6-EBC618EA1588}"/>
              </a:ext>
            </a:extLst>
          </p:cNvPr>
          <p:cNvSpPr>
            <a:spLocks noGrp="1"/>
          </p:cNvSpPr>
          <p:nvPr>
            <p:ph idx="1"/>
          </p:nvPr>
        </p:nvSpPr>
        <p:spPr>
          <a:xfrm>
            <a:off x="5297762" y="2706624"/>
            <a:ext cx="5534361" cy="3483864"/>
          </a:xfrm>
        </p:spPr>
        <p:txBody>
          <a:bodyPr>
            <a:normAutofit/>
          </a:bodyPr>
          <a:lstStyle/>
          <a:p>
            <a:r>
              <a:rPr lang="pt-BR" sz="2400" dirty="0"/>
              <a:t>O esforço foi enorme. </a:t>
            </a:r>
          </a:p>
          <a:p>
            <a:r>
              <a:rPr lang="pt-BR" sz="2400" dirty="0"/>
              <a:t>Os resultados bons, no marco do que podia se esperar.</a:t>
            </a:r>
          </a:p>
          <a:p>
            <a:r>
              <a:rPr lang="pt-BR" sz="2400" dirty="0"/>
              <a:t>Num cenário ideal, teríamos trabalhado: tecnologia, competências e processos.</a:t>
            </a:r>
          </a:p>
          <a:p>
            <a:r>
              <a:rPr lang="pt-BR" sz="2400" dirty="0"/>
              <a:t>Processos e o ponto chave.</a:t>
            </a:r>
          </a:p>
          <a:p>
            <a:endParaRPr lang="pt-BR" sz="2400" dirty="0"/>
          </a:p>
        </p:txBody>
      </p:sp>
    </p:spTree>
    <p:extLst>
      <p:ext uri="{BB962C8B-B14F-4D97-AF65-F5344CB8AC3E}">
        <p14:creationId xmlns:p14="http://schemas.microsoft.com/office/powerpoint/2010/main" val="1592189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055A2C-3541-EA6E-66A1-FA0373BC6118}"/>
              </a:ext>
            </a:extLst>
          </p:cNvPr>
          <p:cNvSpPr>
            <a:spLocks noGrp="1"/>
          </p:cNvSpPr>
          <p:nvPr>
            <p:ph type="title"/>
          </p:nvPr>
        </p:nvSpPr>
        <p:spPr>
          <a:xfrm>
            <a:off x="630936" y="640080"/>
            <a:ext cx="4818888" cy="1481328"/>
          </a:xfrm>
        </p:spPr>
        <p:txBody>
          <a:bodyPr anchor="b">
            <a:normAutofit/>
          </a:bodyPr>
          <a:lstStyle/>
          <a:p>
            <a:r>
              <a:rPr lang="pt-BR" sz="5000"/>
              <a:t>A questão chave são os processos</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4E373B-0069-D084-83F6-EBC618EA1588}"/>
              </a:ext>
            </a:extLst>
          </p:cNvPr>
          <p:cNvSpPr>
            <a:spLocks noGrp="1"/>
          </p:cNvSpPr>
          <p:nvPr>
            <p:ph idx="1"/>
          </p:nvPr>
        </p:nvSpPr>
        <p:spPr>
          <a:xfrm>
            <a:off x="630935" y="2660904"/>
            <a:ext cx="5819026" cy="3683654"/>
          </a:xfrm>
        </p:spPr>
        <p:txBody>
          <a:bodyPr anchor="t">
            <a:normAutofit lnSpcReduction="10000"/>
          </a:bodyPr>
          <a:lstStyle/>
          <a:p>
            <a:r>
              <a:rPr lang="pt-BR" sz="2000" dirty="0"/>
              <a:t>Tecnologia e formação podemos comprar e facilitar, mas, </a:t>
            </a:r>
          </a:p>
          <a:p>
            <a:r>
              <a:rPr lang="pt-BR" sz="2000" dirty="0"/>
              <a:t>Melhorar processos requer mudanças estruturais e culturais assim como formação nos níveis de gestão médio e alto.</a:t>
            </a:r>
          </a:p>
          <a:p>
            <a:r>
              <a:rPr lang="pt-BR" sz="2000" dirty="0"/>
              <a:t>Então é boa ideia </a:t>
            </a:r>
            <a:r>
              <a:rPr lang="pt-BR" sz="2000" b="1" dirty="0"/>
              <a:t>gerar espaços seguros</a:t>
            </a:r>
            <a:r>
              <a:rPr lang="pt-BR" sz="2000" dirty="0"/>
              <a:t> de inovação pilotar, mostrar resultados para só depois difundir.</a:t>
            </a:r>
          </a:p>
          <a:p>
            <a:r>
              <a:rPr lang="pt-BR" sz="2000" dirty="0"/>
              <a:t>Ainda assim, será necessário suster a difusão.</a:t>
            </a:r>
          </a:p>
          <a:p>
            <a:r>
              <a:rPr lang="pt-BR" sz="2000" dirty="0"/>
              <a:t>Porquê tanta insistência com esse ponto? </a:t>
            </a:r>
            <a:r>
              <a:rPr lang="pt-BR" sz="2000" b="1" dirty="0"/>
              <a:t>A demanda final é que os SFP desenvolvam capacidade de inovar continuamente.</a:t>
            </a:r>
          </a:p>
        </p:txBody>
      </p:sp>
      <p:pic>
        <p:nvPicPr>
          <p:cNvPr id="5" name="Picture 4" descr="A colorful pile of yarn turned into a yellow yarn light bulb">
            <a:extLst>
              <a:ext uri="{FF2B5EF4-FFF2-40B4-BE49-F238E27FC236}">
                <a16:creationId xmlns:a16="http://schemas.microsoft.com/office/drawing/2014/main" id="{5E27FF2F-41AD-130A-7914-67E5D8E89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5626" y="1813545"/>
            <a:ext cx="5458968" cy="3643861"/>
          </a:xfrm>
          <a:prstGeom prst="rect">
            <a:avLst/>
          </a:prstGeom>
        </p:spPr>
      </p:pic>
    </p:spTree>
    <p:extLst>
      <p:ext uri="{BB962C8B-B14F-4D97-AF65-F5344CB8AC3E}">
        <p14:creationId xmlns:p14="http://schemas.microsoft.com/office/powerpoint/2010/main" val="2000082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4128" y="806245"/>
            <a:ext cx="9720073" cy="5503115"/>
          </a:xfrm>
        </p:spPr>
        <p:txBody>
          <a:bodyPr anchor="ctr">
            <a:normAutofit/>
          </a:bodyPr>
          <a:lstStyle/>
          <a:p>
            <a:pPr marL="0" indent="0" algn="ctr">
              <a:buNone/>
            </a:pPr>
            <a:r>
              <a:rPr lang="es-UY" sz="4400" dirty="0">
                <a:latin typeface="Barlow Condensed SemiBold" panose="00000706000000000000" pitchFamily="2" charset="0"/>
              </a:rPr>
              <a:t>Rodrigo Filgueira</a:t>
            </a:r>
          </a:p>
          <a:p>
            <a:pPr marL="0" indent="0" algn="ctr">
              <a:buNone/>
            </a:pPr>
            <a:r>
              <a:rPr lang="es-UY" sz="4400" dirty="0">
                <a:latin typeface="Barlow Condensed SemiBold" panose="00000706000000000000" pitchFamily="2" charset="0"/>
              </a:rPr>
              <a:t>OIT/CINTERFOR</a:t>
            </a:r>
          </a:p>
          <a:p>
            <a:pPr marL="0" indent="0" algn="ctr">
              <a:buNone/>
            </a:pPr>
            <a:r>
              <a:rPr lang="es-UY" sz="4400" dirty="0">
                <a:latin typeface="Barlow Condensed SemiBold" panose="00000706000000000000" pitchFamily="2" charset="0"/>
              </a:rPr>
              <a:t>filgueira@ilo.org</a:t>
            </a:r>
            <a:endParaRPr lang="es-ES_tradnl" sz="4400" dirty="0">
              <a:latin typeface="Barlow Condensed SemiBold" panose="00000706000000000000" pitchFamily="2" charset="0"/>
            </a:endParaRPr>
          </a:p>
        </p:txBody>
      </p:sp>
    </p:spTree>
    <p:extLst>
      <p:ext uri="{BB962C8B-B14F-4D97-AF65-F5344CB8AC3E}">
        <p14:creationId xmlns:p14="http://schemas.microsoft.com/office/powerpoint/2010/main" val="3460103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5C312-1662-48B7-66BC-9E33352DF027}"/>
              </a:ext>
            </a:extLst>
          </p:cNvPr>
          <p:cNvSpPr>
            <a:spLocks noGrp="1"/>
          </p:cNvSpPr>
          <p:nvPr>
            <p:ph type="title"/>
          </p:nvPr>
        </p:nvSpPr>
        <p:spPr>
          <a:xfrm>
            <a:off x="4650658" y="387046"/>
            <a:ext cx="6702342" cy="1535051"/>
          </a:xfrm>
        </p:spPr>
        <p:txBody>
          <a:bodyPr anchor="b">
            <a:noAutofit/>
          </a:bodyPr>
          <a:lstStyle/>
          <a:p>
            <a:r>
              <a:rPr lang="pt-BR" sz="4000" noProof="0" dirty="0"/>
              <a:t>O que é um Sistema de Formação Profissional (SFP)?</a:t>
            </a:r>
          </a:p>
        </p:txBody>
      </p:sp>
      <p:pic>
        <p:nvPicPr>
          <p:cNvPr id="6" name="Picture 5" descr="A network made up of connected lines and dots">
            <a:extLst>
              <a:ext uri="{FF2B5EF4-FFF2-40B4-BE49-F238E27FC236}">
                <a16:creationId xmlns:a16="http://schemas.microsoft.com/office/drawing/2014/main" id="{93298CBA-F2CB-3C1E-4A9C-E51C353675B0}"/>
              </a:ext>
            </a:extLst>
          </p:cNvPr>
          <p:cNvPicPr>
            <a:picLocks noChangeAspect="1"/>
          </p:cNvPicPr>
          <p:nvPr/>
        </p:nvPicPr>
        <p:blipFill rotWithShape="1">
          <a:blip r:embed="rId2">
            <a:extLst>
              <a:ext uri="{28A0092B-C50C-407E-A947-70E740481C1C}">
                <a14:useLocalDpi xmlns:a14="http://schemas.microsoft.com/office/drawing/2010/main" val="0"/>
              </a:ext>
            </a:extLst>
          </a:blip>
          <a:srcRect l="10527" r="23779"/>
          <a:stretch/>
        </p:blipFill>
        <p:spPr>
          <a:xfrm>
            <a:off x="20" y="10"/>
            <a:ext cx="3854225" cy="6857990"/>
          </a:xfrm>
          <a:prstGeom prst="rect">
            <a:avLst/>
          </a:prstGeom>
        </p:spPr>
      </p:pic>
      <p:sp>
        <p:nvSpPr>
          <p:cNvPr id="67"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7FC66289-A87E-A4F8-5FA9-382BAB7A47F9}"/>
              </a:ext>
            </a:extLst>
          </p:cNvPr>
          <p:cNvGraphicFramePr>
            <a:graphicFrameLocks noGrp="1"/>
          </p:cNvGraphicFramePr>
          <p:nvPr>
            <p:ph idx="1"/>
            <p:extLst>
              <p:ext uri="{D42A27DB-BD31-4B8C-83A1-F6EECF244321}">
                <p14:modId xmlns:p14="http://schemas.microsoft.com/office/powerpoint/2010/main" val="890710009"/>
              </p:ext>
            </p:extLst>
          </p:nvPr>
        </p:nvGraphicFramePr>
        <p:xfrm>
          <a:off x="4306529" y="2025445"/>
          <a:ext cx="7349559" cy="4660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D3654CD4-B19F-101C-7A4C-9F42808CC49E}"/>
              </a:ext>
            </a:extLst>
          </p:cNvPr>
          <p:cNvPicPr>
            <a:picLocks noChangeAspect="1"/>
          </p:cNvPicPr>
          <p:nvPr/>
        </p:nvPicPr>
        <p:blipFill rotWithShape="1">
          <a:blip r:embed="rId8"/>
          <a:srcRect r="-3631"/>
          <a:stretch/>
        </p:blipFill>
        <p:spPr>
          <a:xfrm>
            <a:off x="10175631" y="57304"/>
            <a:ext cx="2016369" cy="659485"/>
          </a:xfrm>
          <a:prstGeom prst="rect">
            <a:avLst/>
          </a:prstGeom>
        </p:spPr>
      </p:pic>
    </p:spTree>
    <p:extLst>
      <p:ext uri="{BB962C8B-B14F-4D97-AF65-F5344CB8AC3E}">
        <p14:creationId xmlns:p14="http://schemas.microsoft.com/office/powerpoint/2010/main" val="2885648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ople working on a machine">
            <a:extLst>
              <a:ext uri="{FF2B5EF4-FFF2-40B4-BE49-F238E27FC236}">
                <a16:creationId xmlns:a16="http://schemas.microsoft.com/office/drawing/2014/main" id="{91057F55-B8AC-41E7-247F-C02EB9E35BEC}"/>
              </a:ext>
            </a:extLst>
          </p:cNvPr>
          <p:cNvPicPr>
            <a:picLocks noChangeAspect="1"/>
          </p:cNvPicPr>
          <p:nvPr/>
        </p:nvPicPr>
        <p:blipFill rotWithShape="1">
          <a:blip r:embed="rId2">
            <a:extLst>
              <a:ext uri="{28A0092B-C50C-407E-A947-70E740481C1C}">
                <a14:useLocalDpi xmlns:a14="http://schemas.microsoft.com/office/drawing/2010/main" val="0"/>
              </a:ext>
            </a:extLst>
          </a:blip>
          <a:srcRect t="4474" r="-2" b="1367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Man in carpentry workshop">
            <a:extLst>
              <a:ext uri="{FF2B5EF4-FFF2-40B4-BE49-F238E27FC236}">
                <a16:creationId xmlns:a16="http://schemas.microsoft.com/office/drawing/2014/main" id="{3CFD6880-DEAF-522B-3AE0-90665172D951}"/>
              </a:ext>
            </a:extLst>
          </p:cNvPr>
          <p:cNvPicPr>
            <a:picLocks noChangeAspect="1"/>
          </p:cNvPicPr>
          <p:nvPr/>
        </p:nvPicPr>
        <p:blipFill rotWithShape="1">
          <a:blip r:embed="rId3">
            <a:extLst>
              <a:ext uri="{28A0092B-C50C-407E-A947-70E740481C1C}">
                <a14:useLocalDpi xmlns:a14="http://schemas.microsoft.com/office/drawing/2010/main" val="0"/>
              </a:ext>
            </a:extLst>
          </a:blip>
          <a:srcRect r="-2" b="3102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5D95C312-1662-48B7-66BC-9E33352DF027}"/>
              </a:ext>
            </a:extLst>
          </p:cNvPr>
          <p:cNvSpPr>
            <a:spLocks noGrp="1"/>
          </p:cNvSpPr>
          <p:nvPr>
            <p:ph type="title"/>
          </p:nvPr>
        </p:nvSpPr>
        <p:spPr>
          <a:xfrm>
            <a:off x="448056" y="859536"/>
            <a:ext cx="4832802" cy="1243584"/>
          </a:xfrm>
        </p:spPr>
        <p:txBody>
          <a:bodyPr>
            <a:normAutofit fontScale="90000"/>
          </a:bodyPr>
          <a:lstStyle/>
          <a:p>
            <a:r>
              <a:rPr lang="pt-BR" noProof="0" dirty="0"/>
              <a:t>A missão histórica </a:t>
            </a:r>
            <a:br>
              <a:rPr lang="pt-BR" noProof="0" dirty="0"/>
            </a:br>
            <a:r>
              <a:rPr lang="pt-BR" noProof="0" dirty="0"/>
              <a:t>dos SFP</a:t>
            </a: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CDB9DFC-7262-DAD1-C79D-944A54E1078B}"/>
              </a:ext>
            </a:extLst>
          </p:cNvPr>
          <p:cNvSpPr>
            <a:spLocks noGrp="1"/>
          </p:cNvSpPr>
          <p:nvPr>
            <p:ph idx="1"/>
          </p:nvPr>
        </p:nvSpPr>
        <p:spPr>
          <a:xfrm>
            <a:off x="448056" y="2512611"/>
            <a:ext cx="4832803" cy="3664351"/>
          </a:xfrm>
        </p:spPr>
        <p:txBody>
          <a:bodyPr>
            <a:normAutofit/>
          </a:bodyPr>
          <a:lstStyle/>
          <a:p>
            <a:pPr marL="452438" indent="-452438"/>
            <a:r>
              <a:rPr lang="pt-BR" sz="4000" noProof="0" dirty="0"/>
              <a:t>Empregabilidade</a:t>
            </a:r>
          </a:p>
          <a:p>
            <a:pPr marL="452438" indent="-452438"/>
            <a:r>
              <a:rPr lang="pt-BR" sz="4000" noProof="0" dirty="0"/>
              <a:t>Produtividade</a:t>
            </a:r>
          </a:p>
        </p:txBody>
      </p:sp>
      <p:sp>
        <p:nvSpPr>
          <p:cNvPr id="8" name="TextBox 7">
            <a:extLst>
              <a:ext uri="{FF2B5EF4-FFF2-40B4-BE49-F238E27FC236}">
                <a16:creationId xmlns:a16="http://schemas.microsoft.com/office/drawing/2014/main" id="{F2CF4AF2-0791-196E-72E0-D58D75358BF4}"/>
              </a:ext>
            </a:extLst>
          </p:cNvPr>
          <p:cNvSpPr txBox="1"/>
          <p:nvPr/>
        </p:nvSpPr>
        <p:spPr>
          <a:xfrm>
            <a:off x="192556" y="4713839"/>
            <a:ext cx="5451159" cy="830997"/>
          </a:xfrm>
          <a:prstGeom prst="rect">
            <a:avLst/>
          </a:prstGeom>
          <a:noFill/>
        </p:spPr>
        <p:txBody>
          <a:bodyPr wrap="square" rtlCol="0">
            <a:spAutoFit/>
          </a:bodyPr>
          <a:lstStyle/>
          <a:p>
            <a:pPr algn="ctr"/>
            <a:r>
              <a:rPr lang="pt-BR" sz="2400" b="1" dirty="0"/>
              <a:t>Porque tanta preocupação? </a:t>
            </a:r>
          </a:p>
          <a:p>
            <a:pPr algn="ctr"/>
            <a:r>
              <a:rPr lang="pt-BR" sz="2400" b="1" dirty="0"/>
              <a:t>Alguma coisa mudou?</a:t>
            </a:r>
          </a:p>
        </p:txBody>
      </p:sp>
      <p:pic>
        <p:nvPicPr>
          <p:cNvPr id="9" name="Picture 8">
            <a:extLst>
              <a:ext uri="{FF2B5EF4-FFF2-40B4-BE49-F238E27FC236}">
                <a16:creationId xmlns:a16="http://schemas.microsoft.com/office/drawing/2014/main" id="{978A67F1-E10F-FF48-C637-BE4E193E8DA8}"/>
              </a:ext>
            </a:extLst>
          </p:cNvPr>
          <p:cNvPicPr>
            <a:picLocks noChangeAspect="1"/>
          </p:cNvPicPr>
          <p:nvPr/>
        </p:nvPicPr>
        <p:blipFill>
          <a:blip r:embed="rId4"/>
          <a:stretch>
            <a:fillRect/>
          </a:stretch>
        </p:blipFill>
        <p:spPr>
          <a:xfrm>
            <a:off x="128016" y="6082406"/>
            <a:ext cx="1928230" cy="653560"/>
          </a:xfrm>
          <a:prstGeom prst="rect">
            <a:avLst/>
          </a:prstGeom>
        </p:spPr>
      </p:pic>
    </p:spTree>
    <p:extLst>
      <p:ext uri="{BB962C8B-B14F-4D97-AF65-F5344CB8AC3E}">
        <p14:creationId xmlns:p14="http://schemas.microsoft.com/office/powerpoint/2010/main" val="187746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1871BE-BEDA-4209-8D2E-944BC23182C8}"/>
              </a:ext>
            </a:extLst>
          </p:cNvPr>
          <p:cNvPicPr>
            <a:picLocks noChangeAspect="1"/>
          </p:cNvPicPr>
          <p:nvPr/>
        </p:nvPicPr>
        <p:blipFill rotWithShape="1">
          <a:blip r:embed="rId2"/>
          <a:srcRect t="1282"/>
          <a:stretch/>
        </p:blipFill>
        <p:spPr>
          <a:xfrm>
            <a:off x="4553199" y="918551"/>
            <a:ext cx="7149273" cy="4702785"/>
          </a:xfrm>
          <a:prstGeom prst="rect">
            <a:avLst/>
          </a:prstGeom>
        </p:spPr>
      </p:pic>
      <p:sp>
        <p:nvSpPr>
          <p:cNvPr id="4" name="TextBox 3">
            <a:extLst>
              <a:ext uri="{FF2B5EF4-FFF2-40B4-BE49-F238E27FC236}">
                <a16:creationId xmlns:a16="http://schemas.microsoft.com/office/drawing/2014/main" id="{322E5908-0737-4D84-8F16-6741A786F1D0}"/>
              </a:ext>
            </a:extLst>
          </p:cNvPr>
          <p:cNvSpPr txBox="1"/>
          <p:nvPr/>
        </p:nvSpPr>
        <p:spPr>
          <a:xfrm>
            <a:off x="5859089" y="5754107"/>
            <a:ext cx="2451312" cy="253916"/>
          </a:xfrm>
          <a:prstGeom prst="rect">
            <a:avLst/>
          </a:prstGeom>
          <a:noFill/>
        </p:spPr>
        <p:txBody>
          <a:bodyPr wrap="none" rtlCol="0">
            <a:spAutoFit/>
          </a:bodyPr>
          <a:lstStyle/>
          <a:p>
            <a:r>
              <a:rPr lang="es-CO" sz="1050" dirty="0"/>
              <a:t>Fuente: Revista CEPAL No 136, Abril 2022</a:t>
            </a:r>
            <a:endParaRPr lang="en-GB" sz="1050" dirty="0"/>
          </a:p>
        </p:txBody>
      </p:sp>
      <p:pic>
        <p:nvPicPr>
          <p:cNvPr id="2" name="Picture 1">
            <a:extLst>
              <a:ext uri="{FF2B5EF4-FFF2-40B4-BE49-F238E27FC236}">
                <a16:creationId xmlns:a16="http://schemas.microsoft.com/office/drawing/2014/main" id="{FFF3A9E9-35A7-8A38-68F3-6DC0D34C55BA}"/>
              </a:ext>
            </a:extLst>
          </p:cNvPr>
          <p:cNvPicPr>
            <a:picLocks noChangeAspect="1"/>
          </p:cNvPicPr>
          <p:nvPr/>
        </p:nvPicPr>
        <p:blipFill>
          <a:blip r:embed="rId3"/>
          <a:stretch>
            <a:fillRect/>
          </a:stretch>
        </p:blipFill>
        <p:spPr>
          <a:xfrm>
            <a:off x="9382593" y="6071694"/>
            <a:ext cx="2319879" cy="786306"/>
          </a:xfrm>
          <a:prstGeom prst="rect">
            <a:avLst/>
          </a:prstGeom>
        </p:spPr>
      </p:pic>
      <p:sp>
        <p:nvSpPr>
          <p:cNvPr id="5" name="Title 4">
            <a:extLst>
              <a:ext uri="{FF2B5EF4-FFF2-40B4-BE49-F238E27FC236}">
                <a16:creationId xmlns:a16="http://schemas.microsoft.com/office/drawing/2014/main" id="{FA739F69-A94A-CF20-FB88-8D84A8B392C8}"/>
              </a:ext>
            </a:extLst>
          </p:cNvPr>
          <p:cNvSpPr>
            <a:spLocks noGrp="1"/>
          </p:cNvSpPr>
          <p:nvPr>
            <p:ph type="title"/>
          </p:nvPr>
        </p:nvSpPr>
        <p:spPr>
          <a:xfrm>
            <a:off x="489528" y="443783"/>
            <a:ext cx="3512201" cy="4393688"/>
          </a:xfrm>
        </p:spPr>
        <p:txBody>
          <a:bodyPr>
            <a:normAutofit/>
          </a:bodyPr>
          <a:lstStyle/>
          <a:p>
            <a:r>
              <a:rPr lang="pt-BR" sz="4000" b="1" dirty="0"/>
              <a:t>Sim</a:t>
            </a:r>
            <a:r>
              <a:rPr lang="pt-BR" sz="4000" dirty="0"/>
              <a:t>, </a:t>
            </a:r>
            <a:br>
              <a:rPr lang="pt-BR" sz="4000" dirty="0"/>
            </a:br>
            <a:r>
              <a:rPr lang="pt-BR" sz="3600" dirty="0"/>
              <a:t>estamos assistindo a uma mudança no tipo de competências sendo  demandadas</a:t>
            </a:r>
            <a:endParaRPr lang="pt-BR" sz="4000" dirty="0"/>
          </a:p>
        </p:txBody>
      </p:sp>
    </p:spTree>
    <p:extLst>
      <p:ext uri="{BB962C8B-B14F-4D97-AF65-F5344CB8AC3E}">
        <p14:creationId xmlns:p14="http://schemas.microsoft.com/office/powerpoint/2010/main" val="2712775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321" y="274638"/>
            <a:ext cx="8691717" cy="1143000"/>
          </a:xfrm>
        </p:spPr>
        <p:txBody>
          <a:bodyPr vert="horz" lIns="91440" tIns="45720" rIns="91440" bIns="45720" rtlCol="0" anchor="ctr">
            <a:normAutofit/>
          </a:bodyPr>
          <a:lstStyle/>
          <a:p>
            <a:r>
              <a:rPr lang="pt-BR" sz="4000" b="1" dirty="0"/>
              <a:t>A demanda ainda é de qualificação media</a:t>
            </a:r>
          </a:p>
        </p:txBody>
      </p:sp>
      <p:graphicFrame>
        <p:nvGraphicFramePr>
          <p:cNvPr id="4" name="Gráfico 1">
            <a:extLst>
              <a:ext uri="{FF2B5EF4-FFF2-40B4-BE49-F238E27FC236}">
                <a16:creationId xmlns:a16="http://schemas.microsoft.com/office/drawing/2014/main" id="{3F0C4DD6-7AB2-406F-85F4-D52826899BBD}"/>
              </a:ext>
            </a:extLst>
          </p:cNvPr>
          <p:cNvGraphicFramePr/>
          <p:nvPr>
            <p:extLst>
              <p:ext uri="{D42A27DB-BD31-4B8C-83A1-F6EECF244321}">
                <p14:modId xmlns:p14="http://schemas.microsoft.com/office/powerpoint/2010/main" val="2594491875"/>
              </p:ext>
            </p:extLst>
          </p:nvPr>
        </p:nvGraphicFramePr>
        <p:xfrm>
          <a:off x="2135561" y="1417638"/>
          <a:ext cx="8075239" cy="446449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300748" y="6007989"/>
            <a:ext cx="6902246" cy="461665"/>
          </a:xfrm>
          <a:prstGeom prst="rect">
            <a:avLst/>
          </a:prstGeom>
          <a:noFill/>
        </p:spPr>
        <p:txBody>
          <a:bodyPr wrap="square" rtlCol="0">
            <a:spAutoFit/>
          </a:bodyPr>
          <a:lstStyle/>
          <a:p>
            <a:r>
              <a:rPr lang="es-UY" sz="1200" b="1" dirty="0"/>
              <a:t>Fuente: OIT/Cinterfor. 2018. Los niveles de habilidades se han establecido con base en la estructura de la CIUO de acuerdo con metodología OIT</a:t>
            </a:r>
          </a:p>
        </p:txBody>
      </p:sp>
    </p:spTree>
    <p:extLst>
      <p:ext uri="{BB962C8B-B14F-4D97-AF65-F5344CB8AC3E}">
        <p14:creationId xmlns:p14="http://schemas.microsoft.com/office/powerpoint/2010/main" val="699725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4B3E1-C7A8-4D3C-8D07-5EA856590930}"/>
              </a:ext>
            </a:extLst>
          </p:cNvPr>
          <p:cNvPicPr>
            <a:picLocks noChangeAspect="1"/>
          </p:cNvPicPr>
          <p:nvPr/>
        </p:nvPicPr>
        <p:blipFill>
          <a:blip r:embed="rId2"/>
          <a:stretch>
            <a:fillRect/>
          </a:stretch>
        </p:blipFill>
        <p:spPr>
          <a:xfrm>
            <a:off x="4326193" y="138308"/>
            <a:ext cx="7684517" cy="5311170"/>
          </a:xfrm>
          <a:prstGeom prst="rect">
            <a:avLst/>
          </a:prstGeom>
        </p:spPr>
      </p:pic>
      <p:sp>
        <p:nvSpPr>
          <p:cNvPr id="4" name="TextBox 3">
            <a:extLst>
              <a:ext uri="{FF2B5EF4-FFF2-40B4-BE49-F238E27FC236}">
                <a16:creationId xmlns:a16="http://schemas.microsoft.com/office/drawing/2014/main" id="{141D4704-F058-4D93-A00E-59F824B9CED6}"/>
              </a:ext>
            </a:extLst>
          </p:cNvPr>
          <p:cNvSpPr txBox="1"/>
          <p:nvPr/>
        </p:nvSpPr>
        <p:spPr>
          <a:xfrm>
            <a:off x="6356468" y="5506670"/>
            <a:ext cx="4572000" cy="253916"/>
          </a:xfrm>
          <a:prstGeom prst="rect">
            <a:avLst/>
          </a:prstGeom>
          <a:noFill/>
        </p:spPr>
        <p:txBody>
          <a:bodyPr wrap="square">
            <a:spAutoFit/>
          </a:bodyPr>
          <a:lstStyle/>
          <a:p>
            <a:r>
              <a:rPr lang="en-GB" sz="1050" dirty="0"/>
              <a:t>Fuente: Revista CEPAL No 136, Abril 2022</a:t>
            </a:r>
          </a:p>
        </p:txBody>
      </p:sp>
      <p:pic>
        <p:nvPicPr>
          <p:cNvPr id="2" name="Picture 1">
            <a:extLst>
              <a:ext uri="{FF2B5EF4-FFF2-40B4-BE49-F238E27FC236}">
                <a16:creationId xmlns:a16="http://schemas.microsoft.com/office/drawing/2014/main" id="{27B55685-213B-F3D1-4CBD-54CC5DF858F8}"/>
              </a:ext>
            </a:extLst>
          </p:cNvPr>
          <p:cNvPicPr>
            <a:picLocks noChangeAspect="1"/>
          </p:cNvPicPr>
          <p:nvPr/>
        </p:nvPicPr>
        <p:blipFill>
          <a:blip r:embed="rId3"/>
          <a:stretch>
            <a:fillRect/>
          </a:stretch>
        </p:blipFill>
        <p:spPr>
          <a:xfrm>
            <a:off x="9382593" y="6071694"/>
            <a:ext cx="2319879" cy="786306"/>
          </a:xfrm>
          <a:prstGeom prst="rect">
            <a:avLst/>
          </a:prstGeom>
        </p:spPr>
      </p:pic>
      <p:sp>
        <p:nvSpPr>
          <p:cNvPr id="6" name="Title 4">
            <a:extLst>
              <a:ext uri="{FF2B5EF4-FFF2-40B4-BE49-F238E27FC236}">
                <a16:creationId xmlns:a16="http://schemas.microsoft.com/office/drawing/2014/main" id="{EB674DE8-FAD3-6465-EBE6-4B5C8F4281B3}"/>
              </a:ext>
            </a:extLst>
          </p:cNvPr>
          <p:cNvSpPr txBox="1">
            <a:spLocks/>
          </p:cNvSpPr>
          <p:nvPr/>
        </p:nvSpPr>
        <p:spPr>
          <a:xfrm>
            <a:off x="489528" y="536767"/>
            <a:ext cx="3758007" cy="57844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dirty="0"/>
              <a:t>Esta situação reforça os desafios de desigualdade</a:t>
            </a:r>
            <a:r>
              <a:rPr lang="pt-BR" sz="4000" b="1" dirty="0"/>
              <a:t> </a:t>
            </a:r>
            <a:r>
              <a:rPr lang="pt-BR" sz="4000" dirty="0"/>
              <a:t>que pode levar a um aumento da exclusão </a:t>
            </a:r>
          </a:p>
        </p:txBody>
      </p:sp>
    </p:spTree>
    <p:extLst>
      <p:ext uri="{BB962C8B-B14F-4D97-AF65-F5344CB8AC3E}">
        <p14:creationId xmlns:p14="http://schemas.microsoft.com/office/powerpoint/2010/main" val="2278812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49AF8-EC0A-41E5-284C-72155BCD0D43}"/>
              </a:ext>
            </a:extLst>
          </p:cNvPr>
          <p:cNvSpPr>
            <a:spLocks noGrp="1"/>
          </p:cNvSpPr>
          <p:nvPr>
            <p:ph type="title"/>
          </p:nvPr>
        </p:nvSpPr>
        <p:spPr>
          <a:xfrm>
            <a:off x="838200" y="365126"/>
            <a:ext cx="10515600" cy="767594"/>
          </a:xfrm>
        </p:spPr>
        <p:txBody>
          <a:bodyPr/>
          <a:lstStyle/>
          <a:p>
            <a:r>
              <a:rPr lang="pt-BR" noProof="0" dirty="0"/>
              <a:t>Polarização do mercado de trabalho</a:t>
            </a:r>
          </a:p>
        </p:txBody>
      </p:sp>
      <p:sp>
        <p:nvSpPr>
          <p:cNvPr id="5" name="Content Placeholder 4">
            <a:extLst>
              <a:ext uri="{FF2B5EF4-FFF2-40B4-BE49-F238E27FC236}">
                <a16:creationId xmlns:a16="http://schemas.microsoft.com/office/drawing/2014/main" id="{6392E54C-9AB6-8F58-075F-B3AB4ED01C28}"/>
              </a:ext>
            </a:extLst>
          </p:cNvPr>
          <p:cNvSpPr>
            <a:spLocks noGrp="1"/>
          </p:cNvSpPr>
          <p:nvPr>
            <p:ph idx="1"/>
          </p:nvPr>
        </p:nvSpPr>
        <p:spPr>
          <a:xfrm>
            <a:off x="8377083" y="1601236"/>
            <a:ext cx="3540261" cy="4351338"/>
          </a:xfrm>
        </p:spPr>
        <p:txBody>
          <a:bodyPr/>
          <a:lstStyle/>
          <a:p>
            <a:r>
              <a:rPr lang="pt-BR" noProof="0" dirty="0"/>
              <a:t>Descrito inicialmente por David Autor economista do MIT para o EUA.</a:t>
            </a:r>
          </a:p>
          <a:p>
            <a:r>
              <a:rPr lang="pt-BR" noProof="0" dirty="0"/>
              <a:t>Existem estudos que indicam que está acontecendo na região também.</a:t>
            </a:r>
          </a:p>
        </p:txBody>
      </p:sp>
      <p:cxnSp>
        <p:nvCxnSpPr>
          <p:cNvPr id="7" name="Straight Connector 6">
            <a:extLst>
              <a:ext uri="{FF2B5EF4-FFF2-40B4-BE49-F238E27FC236}">
                <a16:creationId xmlns:a16="http://schemas.microsoft.com/office/drawing/2014/main" id="{6B76C24F-681F-CDEE-27EA-1F175043C22F}"/>
              </a:ext>
            </a:extLst>
          </p:cNvPr>
          <p:cNvCxnSpPr>
            <a:cxnSpLocks/>
          </p:cNvCxnSpPr>
          <p:nvPr/>
        </p:nvCxnSpPr>
        <p:spPr>
          <a:xfrm>
            <a:off x="838200" y="1182758"/>
            <a:ext cx="10209621"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CA7AC85-4C36-7E20-D9AA-24DCF430B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953" y="1417566"/>
            <a:ext cx="6869262" cy="507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53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49AF8-EC0A-41E5-284C-72155BCD0D43}"/>
              </a:ext>
            </a:extLst>
          </p:cNvPr>
          <p:cNvSpPr>
            <a:spLocks noGrp="1"/>
          </p:cNvSpPr>
          <p:nvPr>
            <p:ph type="title"/>
          </p:nvPr>
        </p:nvSpPr>
        <p:spPr>
          <a:xfrm>
            <a:off x="838200" y="365126"/>
            <a:ext cx="10515600" cy="767594"/>
          </a:xfrm>
        </p:spPr>
        <p:txBody>
          <a:bodyPr/>
          <a:lstStyle/>
          <a:p>
            <a:r>
              <a:rPr lang="pt-BR" noProof="0" dirty="0"/>
              <a:t>Polarização do mercado de trabalho</a:t>
            </a:r>
          </a:p>
        </p:txBody>
      </p:sp>
      <p:sp>
        <p:nvSpPr>
          <p:cNvPr id="5" name="Content Placeholder 4">
            <a:extLst>
              <a:ext uri="{FF2B5EF4-FFF2-40B4-BE49-F238E27FC236}">
                <a16:creationId xmlns:a16="http://schemas.microsoft.com/office/drawing/2014/main" id="{6392E54C-9AB6-8F58-075F-B3AB4ED01C28}"/>
              </a:ext>
            </a:extLst>
          </p:cNvPr>
          <p:cNvSpPr>
            <a:spLocks noGrp="1"/>
          </p:cNvSpPr>
          <p:nvPr>
            <p:ph idx="1"/>
          </p:nvPr>
        </p:nvSpPr>
        <p:spPr>
          <a:xfrm>
            <a:off x="8367250" y="1417566"/>
            <a:ext cx="3540261" cy="4351338"/>
          </a:xfrm>
        </p:spPr>
        <p:txBody>
          <a:bodyPr>
            <a:normAutofit fontScale="92500" lnSpcReduction="10000"/>
          </a:bodyPr>
          <a:lstStyle/>
          <a:p>
            <a:r>
              <a:rPr lang="pt-BR" noProof="0" dirty="0"/>
              <a:t>Manter a empregabilidade requer aumentar o nível de qualificação.</a:t>
            </a:r>
          </a:p>
          <a:p>
            <a:r>
              <a:rPr lang="pt-BR" dirty="0"/>
              <a:t>Se requer formar mais pessoas em alta qualificação.</a:t>
            </a:r>
          </a:p>
          <a:p>
            <a:r>
              <a:rPr lang="pt-BR" dirty="0"/>
              <a:t>Se perde em competitividade.</a:t>
            </a:r>
          </a:p>
          <a:p>
            <a:r>
              <a:rPr lang="pt-BR" noProof="0" dirty="0"/>
              <a:t>Se torna mais difícil sair da zona de baixa qualificação.</a:t>
            </a:r>
          </a:p>
        </p:txBody>
      </p:sp>
      <p:cxnSp>
        <p:nvCxnSpPr>
          <p:cNvPr id="7" name="Straight Connector 6">
            <a:extLst>
              <a:ext uri="{FF2B5EF4-FFF2-40B4-BE49-F238E27FC236}">
                <a16:creationId xmlns:a16="http://schemas.microsoft.com/office/drawing/2014/main" id="{6B76C24F-681F-CDEE-27EA-1F175043C22F}"/>
              </a:ext>
            </a:extLst>
          </p:cNvPr>
          <p:cNvCxnSpPr>
            <a:cxnSpLocks/>
          </p:cNvCxnSpPr>
          <p:nvPr/>
        </p:nvCxnSpPr>
        <p:spPr>
          <a:xfrm>
            <a:off x="838200" y="1182758"/>
            <a:ext cx="10209621"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CA7AC85-4C36-7E20-D9AA-24DCF430B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953" y="1417566"/>
            <a:ext cx="6869262" cy="507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75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496FD55B429674F92B953A844E991EB" ma:contentTypeVersion="20" ma:contentTypeDescription="Crie um novo documento." ma:contentTypeScope="" ma:versionID="2f31a28c6fb55d2c7feacfeb47eaf00e">
  <xsd:schema xmlns:xsd="http://www.w3.org/2001/XMLSchema" xmlns:xs="http://www.w3.org/2001/XMLSchema" xmlns:p="http://schemas.microsoft.com/office/2006/metadata/properties" xmlns:ns1="http://schemas.microsoft.com/sharepoint/v3" xmlns:ns2="c3561f8f-ab91-4709-8c34-b7485dcdb623" xmlns:ns3="ce50cdef-cbb9-489d-b519-394ac0a6cb55" targetNamespace="http://schemas.microsoft.com/office/2006/metadata/properties" ma:root="true" ma:fieldsID="ee33dbd3d2138ca3c3482bcc3c21ac9b" ns1:_="" ns2:_="" ns3:_="">
    <xsd:import namespace="http://schemas.microsoft.com/sharepoint/v3"/>
    <xsd:import namespace="c3561f8f-ab91-4709-8c34-b7485dcdb623"/>
    <xsd:import namespace="ce50cdef-cbb9-489d-b519-394ac0a6cb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1:_ip_UnifiedCompliancePolicyProperties" minOccurs="0"/>
                <xsd:element ref="ns1:_ip_UnifiedCompliancePolicyUIAction"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Propriedades da Política de Conformidade Unificada" ma:hidden="true" ma:internalName="_ip_UnifiedCompliancePolicyProperties">
      <xsd:simpleType>
        <xsd:restriction base="dms:Note"/>
      </xsd:simpleType>
    </xsd:element>
    <xsd:element name="_ip_UnifiedCompliancePolicyUIAction" ma:index="22"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561f8f-ab91-4709-8c34-b7485dcdb623" elementFormDefault="qualified">
    <xsd:import namespace="http://schemas.microsoft.com/office/2006/documentManagement/types"/>
    <xsd:import namespace="http://schemas.microsoft.com/office/infopath/2007/PartnerControls"/>
    <xsd:element name="SharedWithUsers" ma:index="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internalName="SharedWithDetails" ma:readOnly="true">
      <xsd:simpleType>
        <xsd:restriction base="dms:Note">
          <xsd:maxLength value="255"/>
        </xsd:restriction>
      </xsd:simpleType>
    </xsd:element>
    <xsd:element name="TaxCatchAll" ma:index="23" nillable="true" ma:displayName="Taxonomy Catch All Column" ma:hidden="true" ma:list="{cf6e4a40-3564-4ccd-924b-e49c38a08e85}" ma:internalName="TaxCatchAll" ma:showField="CatchAllData" ma:web="c3561f8f-ab91-4709-8c34-b7485dcdb62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e50cdef-cbb9-489d-b519-394ac0a6cb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5" nillable="true" ma:taxonomy="true" ma:internalName="lcf76f155ced4ddcb4097134ff3c332f" ma:taxonomyFieldName="MediaServiceImageTags" ma:displayName="Marcações de imagem" ma:readOnly="false" ma:fieldId="{5cf76f15-5ced-4ddc-b409-7134ff3c332f}" ma:taxonomyMulti="true" ma:sspId="2947829d-185a-44d2-a174-e1f74ba8565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c3561f8f-ab91-4709-8c34-b7485dcdb623" xsi:nil="true"/>
    <_ip_UnifiedCompliancePolicyProperties xmlns="http://schemas.microsoft.com/sharepoint/v3" xsi:nil="true"/>
    <lcf76f155ced4ddcb4097134ff3c332f xmlns="ce50cdef-cbb9-489d-b519-394ac0a6cb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CAF770-953F-4035-8CFC-3BD9D39F7B51}"/>
</file>

<file path=customXml/itemProps2.xml><?xml version="1.0" encoding="utf-8"?>
<ds:datastoreItem xmlns:ds="http://schemas.openxmlformats.org/officeDocument/2006/customXml" ds:itemID="{2941A9D4-4F59-4C43-BF72-78571B437A82}"/>
</file>

<file path=customXml/itemProps3.xml><?xml version="1.0" encoding="utf-8"?>
<ds:datastoreItem xmlns:ds="http://schemas.openxmlformats.org/officeDocument/2006/customXml" ds:itemID="{A7D20872-C5D8-42DA-8F51-2DBD1FA9ED25}"/>
</file>

<file path=docProps/app.xml><?xml version="1.0" encoding="utf-8"?>
<Properties xmlns="http://schemas.openxmlformats.org/officeDocument/2006/extended-properties" xmlns:vt="http://schemas.openxmlformats.org/officeDocument/2006/docPropsVTypes">
  <TotalTime>0</TotalTime>
  <Words>1363</Words>
  <Application>Microsoft Office PowerPoint</Application>
  <PresentationFormat>Widescreen</PresentationFormat>
  <Paragraphs>114</Paragraphs>
  <Slides>25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Barlow Condensed SemiBold</vt:lpstr>
      <vt:lpstr>Calibri</vt:lpstr>
      <vt:lpstr>Calibri Light</vt:lpstr>
      <vt:lpstr>Office Theme</vt:lpstr>
      <vt:lpstr>Novas (e nem tão novas) demandas para os sistemas de formação profissional</vt:lpstr>
      <vt:lpstr>Temas que vamos conversar</vt:lpstr>
      <vt:lpstr>O que é um Sistema de Formação Profissional (SFP)?</vt:lpstr>
      <vt:lpstr>A missão histórica  dos SFP</vt:lpstr>
      <vt:lpstr>Sim,  estamos assistindo a uma mudança no tipo de competências sendo  demandadas</vt:lpstr>
      <vt:lpstr>A demanda ainda é de qualificação media</vt:lpstr>
      <vt:lpstr>PowerPoint Presentation</vt:lpstr>
      <vt:lpstr>Polarização do mercado de trabalho</vt:lpstr>
      <vt:lpstr>Polarização do mercado de trabalho</vt:lpstr>
      <vt:lpstr>PowerPoint Presentation</vt:lpstr>
      <vt:lpstr>Formando para a automação?</vt:lpstr>
      <vt:lpstr>Desafios para os sistemas de  formação profissional</vt:lpstr>
      <vt:lpstr>O que estão fazendo (ou deveriam) os SFP?</vt:lpstr>
      <vt:lpstr>Ampliação da cobertura e focalização</vt:lpstr>
      <vt:lpstr>Leitura do mercado de trabalho e observatórios tecnológicos</vt:lpstr>
      <vt:lpstr>Maior flexibilidade em modalidades de formação e estruturação da oferta</vt:lpstr>
      <vt:lpstr>Upskilling</vt:lpstr>
      <vt:lpstr>Reskilling</vt:lpstr>
      <vt:lpstr>Desenvolvimento de competências transversais</vt:lpstr>
      <vt:lpstr>Desenvolvimento de formação superior</vt:lpstr>
      <vt:lpstr>Transformação digital da organização</vt:lpstr>
      <vt:lpstr>Como avançar?</vt:lpstr>
      <vt:lpstr>Exemplo:  a formação a distancia durante o COVID19</vt:lpstr>
      <vt:lpstr>A questão chave são os processos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Novas (e nem tão novas) demandas para os sistemas de formação profissional</dc:title>
  <dc:creator>Filgueira, Rodrigo</dc:creator>
  <cp:lastModifiedBy>Filgueira, Rodrigo</cp:lastModifiedBy>
  <cp:revision>9</cp:revision>
  <dcterms:created xsi:type="dcterms:W3CDTF">2023-03-20T19:19:11Z</dcterms:created>
  <dcterms:modified xsi:type="dcterms:W3CDTF">2023-03-21T11:00:49Z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0x0101000496FD55B429674F92B953A844E991EB</vt:lpwstr>
  </property>
</Properties>
</file>